
<file path=[Content_Types].xml><?xml version="1.0" encoding="utf-8"?>
<Types xmlns="http://schemas.openxmlformats.org/package/2006/content-types">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handoutMasterIdLst>
    <p:handoutMasterId r:id="rId114"/>
  </p:handoutMasterIdLst>
  <p:sldIdLst>
    <p:sldId id="259" r:id="rId2"/>
    <p:sldId id="260" r:id="rId3"/>
    <p:sldId id="431" r:id="rId4"/>
    <p:sldId id="432" r:id="rId5"/>
    <p:sldId id="433" r:id="rId6"/>
    <p:sldId id="436" r:id="rId7"/>
    <p:sldId id="437" r:id="rId8"/>
    <p:sldId id="438" r:id="rId9"/>
    <p:sldId id="439" r:id="rId10"/>
    <p:sldId id="440" r:id="rId11"/>
    <p:sldId id="441" r:id="rId12"/>
    <p:sldId id="442" r:id="rId13"/>
    <p:sldId id="443" r:id="rId14"/>
    <p:sldId id="444" r:id="rId15"/>
    <p:sldId id="445" r:id="rId16"/>
    <p:sldId id="446" r:id="rId17"/>
    <p:sldId id="447" r:id="rId18"/>
    <p:sldId id="448" r:id="rId19"/>
    <p:sldId id="449" r:id="rId20"/>
    <p:sldId id="450" r:id="rId21"/>
    <p:sldId id="451" r:id="rId22"/>
    <p:sldId id="452" r:id="rId23"/>
    <p:sldId id="453" r:id="rId24"/>
    <p:sldId id="455" r:id="rId25"/>
    <p:sldId id="456" r:id="rId26"/>
    <p:sldId id="457" r:id="rId27"/>
    <p:sldId id="458"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 id="472" r:id="rId41"/>
    <p:sldId id="473" r:id="rId42"/>
    <p:sldId id="474" r:id="rId43"/>
    <p:sldId id="475" r:id="rId44"/>
    <p:sldId id="476" r:id="rId45"/>
    <p:sldId id="477" r:id="rId46"/>
    <p:sldId id="478" r:id="rId47"/>
    <p:sldId id="479" r:id="rId48"/>
    <p:sldId id="480" r:id="rId49"/>
    <p:sldId id="481" r:id="rId50"/>
    <p:sldId id="482" r:id="rId51"/>
    <p:sldId id="483" r:id="rId52"/>
    <p:sldId id="484" r:id="rId53"/>
    <p:sldId id="485" r:id="rId54"/>
    <p:sldId id="486" r:id="rId55"/>
    <p:sldId id="487" r:id="rId56"/>
    <p:sldId id="488" r:id="rId57"/>
    <p:sldId id="489" r:id="rId58"/>
    <p:sldId id="554" r:id="rId59"/>
    <p:sldId id="490" r:id="rId60"/>
    <p:sldId id="491" r:id="rId61"/>
    <p:sldId id="546" r:id="rId62"/>
    <p:sldId id="547" r:id="rId63"/>
    <p:sldId id="548" r:id="rId64"/>
    <p:sldId id="549" r:id="rId65"/>
    <p:sldId id="550" r:id="rId66"/>
    <p:sldId id="551" r:id="rId67"/>
    <p:sldId id="552" r:id="rId68"/>
    <p:sldId id="492" r:id="rId69"/>
    <p:sldId id="493" r:id="rId70"/>
    <p:sldId id="494" r:id="rId71"/>
    <p:sldId id="495" r:id="rId72"/>
    <p:sldId id="497" r:id="rId73"/>
    <p:sldId id="498" r:id="rId74"/>
    <p:sldId id="499" r:id="rId75"/>
    <p:sldId id="500" r:id="rId76"/>
    <p:sldId id="501" r:id="rId77"/>
    <p:sldId id="502" r:id="rId78"/>
    <p:sldId id="503" r:id="rId79"/>
    <p:sldId id="504" r:id="rId80"/>
    <p:sldId id="505" r:id="rId81"/>
    <p:sldId id="506" r:id="rId82"/>
    <p:sldId id="507" r:id="rId83"/>
    <p:sldId id="508" r:id="rId84"/>
    <p:sldId id="509" r:id="rId85"/>
    <p:sldId id="510" r:id="rId86"/>
    <p:sldId id="511" r:id="rId87"/>
    <p:sldId id="512" r:id="rId88"/>
    <p:sldId id="513" r:id="rId89"/>
    <p:sldId id="514" r:id="rId90"/>
    <p:sldId id="515" r:id="rId91"/>
    <p:sldId id="516" r:id="rId92"/>
    <p:sldId id="517" r:id="rId93"/>
    <p:sldId id="518" r:id="rId94"/>
    <p:sldId id="519" r:id="rId95"/>
    <p:sldId id="520" r:id="rId96"/>
    <p:sldId id="521" r:id="rId97"/>
    <p:sldId id="522" r:id="rId98"/>
    <p:sldId id="523" r:id="rId99"/>
    <p:sldId id="524" r:id="rId100"/>
    <p:sldId id="525" r:id="rId101"/>
    <p:sldId id="526" r:id="rId102"/>
    <p:sldId id="527" r:id="rId103"/>
    <p:sldId id="528" r:id="rId104"/>
    <p:sldId id="553" r:id="rId105"/>
    <p:sldId id="530" r:id="rId106"/>
    <p:sldId id="531" r:id="rId107"/>
    <p:sldId id="532" r:id="rId108"/>
    <p:sldId id="533" r:id="rId109"/>
    <p:sldId id="534" r:id="rId110"/>
    <p:sldId id="535" r:id="rId111"/>
    <p:sldId id="536" r:id="rId112"/>
    <p:sldId id="537" r:id="rId113"/>
  </p:sldIdLst>
  <p:sldSz cx="9144000" cy="6858000" type="screen4x3"/>
  <p:notesSz cx="7010400" cy="9296400"/>
  <p:defaultTextStyle>
    <a:defPPr>
      <a:defRPr lang="en-US"/>
    </a:defPPr>
    <a:lvl1pPr algn="l"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4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4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4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400" b="1" kern="1200">
        <a:solidFill>
          <a:schemeClr val="tx1"/>
        </a:solidFill>
        <a:latin typeface="Arial" panose="020B0604020202020204" pitchFamily="34" charset="0"/>
        <a:ea typeface="+mn-ea"/>
        <a:cs typeface="+mn-cs"/>
      </a:defRPr>
    </a:lvl5pPr>
    <a:lvl6pPr marL="2286000" algn="l" defTabSz="914400" rtl="0" eaLnBrk="1" latinLnBrk="0" hangingPunct="1">
      <a:defRPr sz="1400" b="1" kern="1200">
        <a:solidFill>
          <a:schemeClr val="tx1"/>
        </a:solidFill>
        <a:latin typeface="Arial" panose="020B0604020202020204" pitchFamily="34" charset="0"/>
        <a:ea typeface="+mn-ea"/>
        <a:cs typeface="+mn-cs"/>
      </a:defRPr>
    </a:lvl6pPr>
    <a:lvl7pPr marL="2743200" algn="l" defTabSz="914400" rtl="0" eaLnBrk="1" latinLnBrk="0" hangingPunct="1">
      <a:defRPr sz="1400" b="1" kern="1200">
        <a:solidFill>
          <a:schemeClr val="tx1"/>
        </a:solidFill>
        <a:latin typeface="Arial" panose="020B0604020202020204" pitchFamily="34" charset="0"/>
        <a:ea typeface="+mn-ea"/>
        <a:cs typeface="+mn-cs"/>
      </a:defRPr>
    </a:lvl7pPr>
    <a:lvl8pPr marL="3200400" algn="l" defTabSz="914400" rtl="0" eaLnBrk="1" latinLnBrk="0" hangingPunct="1">
      <a:defRPr sz="1400" b="1" kern="1200">
        <a:solidFill>
          <a:schemeClr val="tx1"/>
        </a:solidFill>
        <a:latin typeface="Arial" panose="020B0604020202020204" pitchFamily="34" charset="0"/>
        <a:ea typeface="+mn-ea"/>
        <a:cs typeface="+mn-cs"/>
      </a:defRPr>
    </a:lvl8pPr>
    <a:lvl9pPr marL="3657600" algn="l" defTabSz="914400" rtl="0" eaLnBrk="1" latinLnBrk="0" hangingPunct="1">
      <a:defRPr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CC"/>
    <a:srgbClr val="1672CE"/>
    <a:srgbClr val="318DE9"/>
    <a:srgbClr val="FF0000"/>
    <a:srgbClr val="00CC00"/>
    <a:srgbClr val="CC000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autoAdjust="0"/>
    <p:restoredTop sz="94701" autoAdjust="0"/>
  </p:normalViewPr>
  <p:slideViewPr>
    <p:cSldViewPr>
      <p:cViewPr varScale="1">
        <p:scale>
          <a:sx n="74" d="100"/>
          <a:sy n="74" d="100"/>
        </p:scale>
        <p:origin x="39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54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endParaRPr lang="en-US" altLang="en-US"/>
          </a:p>
        </p:txBody>
      </p:sp>
      <p:sp>
        <p:nvSpPr>
          <p:cNvPr id="243715"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243716"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endParaRPr lang="en-US" altLang="en-US"/>
          </a:p>
        </p:txBody>
      </p:sp>
      <p:sp>
        <p:nvSpPr>
          <p:cNvPr id="243717"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3B618CC0-9A6A-460A-A09F-7623B4CF7ECC}" type="slidenum">
              <a:rPr lang="en-US" altLang="en-US"/>
              <a:pPr/>
              <a:t>‹#›</a:t>
            </a:fld>
            <a:endParaRPr lang="en-US" altLang="en-US"/>
          </a:p>
        </p:txBody>
      </p:sp>
    </p:spTree>
    <p:extLst>
      <p:ext uri="{BB962C8B-B14F-4D97-AF65-F5344CB8AC3E}">
        <p14:creationId xmlns:p14="http://schemas.microsoft.com/office/powerpoint/2010/main" val="63828759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0:50.896"/>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1 783 28,'-3'11'31,"3"-11"1,5 10 1,-5-10-18,10 6-4,-10-6-2,16-2-1,-6-2-1,8 0-3,-2-3-1,6-3 0,4-1-1,3-2 0,1 0 0,3 0-1,6-1 0,2 4 1,1-1-1,2 5 0,-4 2 0,0 5 0,-2 3-1,-2 6 0,-7 3 0,-6 4 0,-4 2 0,-6 2 0,-4 3-1,-7 5 0,-11 3 1,-8 4 0,-9 4 0,-11 8 0,-11 6 0,-5 5 0,-11 6 1,-2 1 0,1 2-1,2 5 1,4 0 0,11 0 0,9-2-1,13-2 1,20-3 0,18-10 0,18-10 0,18-14 1,23-17-1,9-15 0,12-16 0,6-12 0,0-9 0,-8-2 0,-8 0 1,-10 5-2,-15 8 1,-8 9 0,-13 6-1,-7 8 0,-8 4-1,-8 1-1,0 3-3,-13-5-5,0 0-19,0 0-10,-7 12 1,-4-7-1</inkml:trace>
  <inkml:trace contextRef="#ctx0" brushRef="#br0" timeOffset="1522">1854 378 43,'13'-15'34,"0"7"1,-3 8 0,1 16-19,-15 9-4,-4 18-4,-11 13-3,-7 18-1,-10 15-1,-4 19 0,-8 14-1,-3 10 1,-2 9-1,1 5 0,-1 2-1,6-1 1,2-10-1,5-12 0,4-15 0,4-16 0,6-20-1,4-20-1,5-19 0,3-20-2,14-15-3,-17-15-9,17-14-24,3-15 1,7-7-1,8-6 2</inkml:trace>
  <inkml:trace contextRef="#ctx0" brushRef="#br0" timeOffset="2484">2718 987 69,'-4'15'38,"1"6"-2,-3 8 1,9 13-27,-12 3-6,-9 8-1,-4 7 0,-3 11 0,-5 8-1,-1 9 1,1 6-1,2-1 0,0-1-1,4-4-1,3-8 0,5-13-1,5-10 0,2-17-2,8-13-3,1-27-6,0 0-19,17-20-7,-2-16 0,3-10 0</inkml:trace>
  <inkml:trace contextRef="#ctx0" brushRef="#br0" timeOffset="2814">3277 977 59,'0'0'36,"12"8"-2,-10 6 0,1 13-24,-12 5-6,-6 12 0,-5 10-2,-3 11 1,-3 11-2,1 8 0,1 5 0,4 2-1,7-1 0,6-5 0,10-7-1,10-13 0,12-16-1,8-18 1,8-21-1,5-25 1,3-22 1,1-23 1,-1-22 0,-4-15 1,-11-18 0,-7-6 1,-10-4-1,-7 6 1,-11 7-1,-7 14-2,-6 15 0,-6 18-1,0 20-1,-7 13-4,4 20-9,-4 4-22,4 8 2,5 2-2,18-2 1</inkml:trace>
  <inkml:trace contextRef="#ctx0" brushRef="#br0" timeOffset="3375">4037 1664 52,'-2'12'34,"2"11"-2,-1 14 1,2 13-25,-10 4-5,-5 3-1,-7 0-1,-2-3-3,0-3-6,-6-16-9,5-10-15,3-14-1,9-12 1,12 1-1</inkml:trace>
  <inkml:trace contextRef="#ctx0" brushRef="#br0" timeOffset="4136">4994 601 61,'10'26'34,"-5"10"-1,0 13 1,-1 11-30,-10 6-2,-4 12 1,-9 4 0,-2 7-1,-5 0 0,-2-4-2,-3-8 0,-1-10 0,3-9-1,0-16-1,5-11 1,3-15-1,8-15 1,7-14 1,10-21 0,10-16 1,8-22 0,8-14 2,7-16 0,10-7 0,1-9 0,5 0 0,-4 8-1,-1 11 1,-5 16 0,-1 16-1,-8 17 1,-4 18-1,-7 18-1,-6 21 1,-4 19-1,-6 20 0,-5 17-1,-5 18-1,-3 16 1,-4 11-1,1 8 0,0-1 1,4-7-1,2-13 0,12-15 1,8-20-1,16-24 1,11-24-1,11-28 1,9-23 0,6-25 1,4-18 0,0-19 1,-6-8-1,-11-8 0,-10 2 0,-12 9-2,-10 13-2,-7 20-5,-16 9-13,-2 21-17,-3 11 0,1 16-1,3 6 2</inkml:trace>
  <inkml:trace contextRef="#ctx0" brushRef="#br0" timeOffset="4877">6814 0 57,'-15'60'34,"-3"10"-1,-6 12 1,-3 18-28,-20 10 0,-8 14-1,-14 11 1,-4 14-1,-13 3 0,-4 5-2,2-3 0,5-4-2,5-7 0,10-14-2,13-19 0,13-19-2,19-17-7,9-30-21,20-24-5,12-25-1,14-25 1</inkml:trace>
  <inkml:trace contextRef="#ctx0" brushRef="#br0" timeOffset="5428">7149 379 58,'0'0'35,"-9"-1"0,9 1-1,9-3-22,4 0-6,1-4 0,8 1-2,6-4 0,9-1-1,8 1-1,7-1-1,12 1 0,5 2 0,0 3-1,-1 4 1,-5 7-1,-6 7 0,-16 13 0,-17 15 0,-21 13-1,-18 13 1,-15 7 0,-11 4 0,-9-2-1,-9-6 1,1-12 0,2-17-1,5-16 0,11-11 0,7-8 1,7-9 0,12-2-1,14 5 1,0 0 0,26-2-1,7 12 2,9 4-1,10 9 0,5 7-1,-4 10 1,-5 10 1,-13 9-1,-19 7 1,-24 8 0,-24 4 0,-29 1 0,-19-5 0,-14-10-1,-10-13 1,-3-17-2,2-18-2,12-15-4,10-23-11,25-5-19,18-8 0,26 3-1,20 3 2</inkml:trace>
  <inkml:trace contextRef="#ctx0" brushRef="#br0" timeOffset="6059">8557 735 66,'-16'21'35,"-3"0"-1,0 8 1,-3 2-30,-9 5-2,-5 6 0,2 9 0,0 9-2,3 8 0,5 4-1,7-1-1,7 2 0,10-5-1,14-2-1,9-9 0,19-8-1,12-15 0,17-14 1,4-19 2,2-18 0,1-19 2,-9-24 2,-6-18 2,-18-16 0,-15-11 0,-24-8 0,-12 4-1,-19 2 0,-12 10-2,-13 17-3,-10 12-2,-3 21-8,-8 8-25,2 5 1,5 0-2,15-8 0</inkml:trace>
</inkml:ink>
</file>

<file path=ppt/ink/ink2.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1:40.007"/>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1215 1612 6,'-10'-5'26,"10"5"3,0 0 0,0 0-14,0 0-5,0 0 1,0 0 0,0 0-2,0 0-3,2-12-1,-2 12 0,16-7 0,-3 3 0,3-7-1,6 3-1,4-5 0,4 0-1,1-3 0,4 1 0,-2 0 0,2 0-1,-2 2 0,0 3 0,-6 1 0,-3 4 1,-3 2-1,-4 3 0,-2 2-1,-4 2 1,-1 2 0,-5 4-1,-1 0 0,-1 3 1,-3 2-1,-1 2 0,-1 0 0,-2 1 0,-1 0 0,-5 0 0,-1 2 0,-1-1 0,-3 1 1,-2 2-1,-2 0 0,-1 4 0,-3 1 0,2 0 1,-2 4-1,0-2 0,0 0 0,3-2 0,1-1 1,1-3-1,0 1 0,3-1 0,1-3 0,4-1 1,3-2-1,-1 0 1,4-2-1,4-1 0,6-2 1,8-3-1,6-2 0,6-3 1,5-2-1,6 0 0,4-4 0,2 1 0,-3 0 1,-1-1-1,-7 2 0,-2 2 1,-3 3-2,-3-1 1,-5 2-1,-1-1-1,-2 0-1,0-3-2,3 2-1,-5-8-4,5 5-4,-9-11-5,5 4-13,-5-2-4,-10 8 2,13-13 1</inkml:trace>
  <inkml:trace contextRef="#ctx0" brushRef="#br0" timeOffset="931">2329 1607 27,'13'-9'31,"-13"9"0,12-3 0,-12 3-16,13-2-9,-13 2-1,0 0 0,0 0-2,-15-1 0,1 4 0,-2 6 0,-5 4 1,-1 6 1,-3 2-2,1 8 0,1 5 0,3 8-1,2 2 0,4 3-1,4-2 0,4 3 0,4-4-1,3 0 0,2-5 1,3-5-1,1-4 0,2-4 0,0-3-1,1-5 0,3-3 0,4-6-1,3-6 1,3-6-1,6-6 1,4-8 1,4-5-1,4-7 2,1-3 0,1-3 0,-3 1 0,-2 1 1,-6 0 0,0 1 0,-6 0-1,-6 1 1,-4-2-1,-5 0 0,-2-2 0,-5-2-1,-4 1 1,-2 1-1,-5 0 1,-2 0-1,-2 2 0,-4 4 1,-5 2-1,-5 6 1,0 4 0,-5 5 0,2 7-1,-1 4 0,0 4-2,1 0 0,5 5-5,0-7-6,8 4-21,-2-4-2,4 0-1,2 0 1</inkml:trace>
  <inkml:trace contextRef="#ctx0" brushRef="#br0" timeOffset="2203">2161 538 31,'0'0'27,"9"12"2,-2-2-2,-7-10-23,9 12-2,-9-12-1,0 0-1,0 0 0,0 0-1,0 0 0,0 0 0,-16 10 1,6-9 1,-3 5 1,-5-1 1,-1 6 0,-8 1 2,-2 9-1,-9 0 1,-4 7 0,-9 4-1,-3 8 0,-8 1-1,-5 4 1,-4 2-2,-4 2 1,-2-2-2,-2 1 2,-1-3-2,2-1 0,0-4 1,4-2-1,2-3 1,8-3 0,3-3-1,5-3 1,7-6 0,6-4-1,5-2-1,7-4 0,7-3-1,3-2-1,9 0-3,1-3-5,11-2-13,-3 15-11,5-3-2,0 2 2,2 3 0</inkml:trace>
  <inkml:trace contextRef="#ctx0" brushRef="#br0" timeOffset="3295">-1 265 19,'0'0'24,"-9"6"1,9-6-13,0 0-1,-10 3 0,10-3 0,0 0-1,0 0-2,0 0-1,13-7 1,0 0-1,7 0-2,5-5-1,4 1-2,5-1 0,1-1 0,0 3 0,2 3 0,-6 2-1,-2 4 0,-6 4 1,-1 2-1,-2 3-1,-4 2 1,-4 2-1,-4 0 0,-3 2-1,-3 2 1,-2 2-1,-7 0 1,-4 3-1,-5-1 0,-3 0 0,-4 1 1,1-2-1,-3-3 1,-1-1-1,2-3 1,1-3-1,4-1-1,3-3 2,4-2-1,12-3 1,-14 4-1,14-4 1,0 0 0,18 6 0,-3-2 0,7 4 0,4 1 0,3 2 1,1 5-1,-1 0 0,-1 4 0,-4 1 1,-3 1-1,-7 2 2,-3 1-2,-6 1 1,-3-2-1,-3-1 0,-5 0 0,-3 0 0,-4-3 0,-5-1 0,-4-2 1,-3-3-2,-3-2 2,-2-2-2,-2-3 0,1-1-2,-1-6-1,9 4-5,-3-11-9,9 1-14,6-1-1,11 7 0,-3-15 1</inkml:trace>
  <inkml:trace contextRef="#ctx0" brushRef="#br0" timeOffset="4176">1028 21 14,'0'0'28,"0"0"2,11 1 0,-11-1-14,0 0-7,0 0-1,-10 16-1,-2-5-2,-3 7-2,-5 4-2,-3 9 1,-3 6 0,-1 7 0,-1 6 0,2 5 0,2 6-1,3 3-1,5 0 1,3 1-1,4-1 1,5-4-1,3-5 0,3-9-1,3-6 0,3-12-1,2-9 0,2-10 0,4-12-1,1-9 0,4-8 1,-2-8-1,5-5 2,-1-5 0,-2-3 1,-2-1 1,-7 3 1,-2 4 0,-10 4 0,-5 7 1,-10 7-1,-3 4 1,-7 8-1,-3 5 0,-2 3-1,-1 0-2,4 3-3,2-4-2,10 4-5,1-11-9,14 5-11,7-15-2,8 2 2</inkml:trace>
  <inkml:trace contextRef="#ctx0" brushRef="#br0" timeOffset="4787">1514 46 44,'0'0'31,"0"0"0,0 0 0,1 22-24,-13-7-4,-4 6 0,-6 6 0,-3 5-1,-3 6-1,0 6 0,-1 3 0,3 5 0,5 4 0,6-1-1,5-1 1,9-1 0,5-6-1,7-8 0,9-11 0,5-12-1,4-15 1,6-15 0,3-16 0,2-14 1,2-13 0,0-12 1,-6-7 0,-3-1 1,-9 2-1,-7 7-1,-9 10 1,-12 11 0,-11 15-1,-7 12 0,-8 13 0,-5 8 0,-3 4-1,-1 0-1,2 4-4,2-9-5,13-1-17,5-8-6,8-2-3,10-6 3</inkml:trace>
</inkml:ink>
</file>

<file path=ppt/ink/ink3.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1:46.787"/>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442-2 47,'10'6'31,"1"1"1,-2-7-9,0 8-14,-9-8-2,0 0-3,0 0-2,-15 2-1,-1-2-1,-3-1 0,-5 1 0,-3 0 1,-5 1-1,0 2 0,1 1-3,-3 0-1,2 5-5,-1-5-5,7 4-14,2-1-4,3-3 2,9 1-1</inkml:trace>
  <inkml:trace contextRef="#ctx0" brushRef="#br0" timeOffset="380">316 307 38,'-11'0'29,"-5"-1"1,3 3-2,0-2-24,-9-4-1,-2 0-1,-3 0-1,-2 0-2,0 2-4,-2-3-3,5 4-6,-2-4-5,8 0-10,4 1 1,5-4 1</inkml:trace>
</inkml:ink>
</file>

<file path=ppt/ink/ink4.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2:00.566"/>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350 143 37,'0'0'27,"-1"22"0,-6-4 0,7-18-23,0 0 0,-60 31-3,60-31 2,-64 16-2,64-16 0,-68 6-1,38-8 1,5 3 1,5-7 1,8-2 2,11-6 0,5-3 1,12-5 0,4-4 1,11 2 1,1-4-2,10 5-2,-1-1-1,1 7 0,-3 4 0,0 4-1,-3 6 0,-1 3 0,-5 5-1,-2 4-1,-3 7 0,-5 3 1,-20-19-2,27 71 2,-21-26-2,-9 11 0,-6 4 1,-8 2-2,-6 0 2,-5 3-1,-4-8 1,-5-1-2,0-3 3,-2-9-1,-1-2 1,0 1-1,0 0 0,40-43 0,-73 80-1,37-36 0,36-44-1,-64 77 0,64-77-1,-43 63-2,43-63-8,0 0-13,-17 46-7,17-46-1,0 0 1</inkml:trace>
  <inkml:trace contextRef="#ctx0" brushRef="#br0" timeOffset="621">715 737 53,'27'46'29,"-27"-46"0,0 0-1,-8 49-26,8-49-1,0 0 1,-44 46-1,44-46-2,0 0 1,-57 60 0,57-60 0,-26 48 0,26-48 0,-3 44 0,3-44 0,0 0 1,38 52-1,-38-52 0,48 19 0,-48-19-1,51 2 1,-51-2-1,50-17 1,-50 17 0,43-32 0,-43 32 1,36-43 0,-36 43 0,0 0 0,33-54 0,-33 54 0,0 0 1,-6-42-1,6 42 0,0 0 0,0 0 1,-46-49-2,46 49-1,0 0-3,-34-44-10,34 44-14,0 0-2,0 0 0,-9-43 0</inkml:trace>
</inkml:ink>
</file>

<file path=ppt/ink/ink5.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1:47.928"/>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1685 133 15,'0'0'26,"15"-3"2,-3 3-7,-12 0-3,17-3-2,-17 3-2,10-4-3,-10 4-2,0 0-1,0 0-2,2 16-2,-9-1-1,-4 11-1,-5 10-1,-5 12 0,-6 12 0,-7 8 0,-4 11 0,-3 3-1,-1 4 1,2-1 0,1-6 0,6-7 0,5-9 0,8-9 0,4-13 0,6-8-1,6-10 0,2-9-2,4-4-4,-2-10-2,0 0-9,0-15-15,2-1-4,1-7 0,3-3 1</inkml:trace>
  <inkml:trace contextRef="#ctx0" brushRef="#br0" timeOffset="501">2573 292 27,'20'-2'28,"-5"-5"0,4 0 1,-1-3-21,-10-9-3,-2-2 0,-8-6 0,-2-1-1,-9-2-1,-5 3 0,-9 1-1,-5 8 0,-7 3-1,-6 9 1,-2 7 0,-3 9-1,-1 5 0,-1 6 0,3 0 0,4 4-1,3 2 1,9 1 0,3 0-1,7 2 1,7 2 0,9 2 0,6 4 0,8 2 0,10 5 0,8 1-1,9 3 1,4 1-1,0-1 1,1 1-1,-2-1 0,-7 2 0,-7-1 2,-8 0-2,-11 3 0,-5-1 0,-7 2 0,-5-3 0,-7-2 0,-3-6 0,-3-7-2,-6-8 2,1-8 0,-2-11 0,3-9-1,-2-10 2,4-12-1,2-11 2,7-11-1,6-9 0,4-7 0,7-3 1,7-6-1,5 2 0,7 1 0,7 6 1,4 9-1,7 4 1,7 5-1,7 4 1,3 6 0,4 3-1,-1 2 1,-1 3-2,-1 0 1,-7 2-1,-8 2 0,-7-4 0,-12-2 0,-4-3-1,-6-2 0,-9-4-2,-4-1-4,-9-10-14,0 4-13,-2 1-1,1 3-2,0 6 2</inkml:trace>
  <inkml:trace contextRef="#ctx0" brushRef="#br0" timeOffset="6660">1602 1870 5,'0'0'25,"-5"11"1,5-11-1,4 12-12,-4-12-5,0 0 0,0 0-1,0 0-1,0 0-1,0 0 1,0 0-1,0 0 1,0 0 0,10 6 0,-10-6-1,14-1-1,-3-1 1,4 2-3,2-2 1,4 0-1,1-1 0,3 1 1,-1 1-1,2 2-1,-2 1 1,2 3 0,0 1-1,0 4 0,2 1 0,-1 1-1,0 0 1,-3 0-1,-3-1 0,-3-2-1,-4-2 1,-14-7-1,1 16 0,-16-8 0,-8 4 1,-6 3-1,-6 1 1,-5 6 0,-4 3 0,-1 3 0,2 3 0,6 2 1,5 2-1,3 4 1,7 4-1,4 1 0,2 0 1,7-1-1,2-1 1,1-2-1,2-5 1,3-6 0,2-5 0,3-5 0,4-4-1,7-5 1,6-5 0,8-3-1,10-4 0,5-1 0,8-2 0,1 0 0,1-1 1,-3 0-1,-3 2 0,-4 4 0,-9 1 0,-6 0-1,-8 3-2,-7-3-2,2 7-7,-16-8-11,0 0-12,0 0-1,0 0 0,0 0 0</inkml:trace>
  <inkml:trace contextRef="#ctx0" brushRef="#br0" timeOffset="7721">843 2089 20,'0'0'25,"12"-7"-5,-12 7 0,0 0-1,0 0-2,10 4-3,-10-4-2,0 0-3,0 0-1,16 11-1,-16-11-3,12 17-1,-6-2 0,3 6-1,1 5 0,2 8-1,0 2 0,0 2 0,1-1 0,-1 0 0,0-2-1,-2-4 0,1-7 0,-2-5-1,-1-1 0,-1-7-2,3 2-3,-10-13-2,15 16-13,-15-16-13,0 0-1,8 9 1,-8-9 1</inkml:trace>
  <inkml:trace contextRef="#ctx0" brushRef="#br0" timeOffset="8172">1059 2095 20,'-11'23'30,"-4"0"0,2 5 1,-3 6-12,-4-5-11,1 6-1,-10 1-1,1 4-2,-5 0-2,1 1 1,-4-2-2,1-2-1,3-4 0,3-6-1,8-4-5,1-11-6,11-2-12,9-10-7,0 0-2,0 0 2</inkml:trace>
  <inkml:trace contextRef="#ctx0" brushRef="#br0" timeOffset="8903">2775 2981 3,'0'0'15,"15"7"-5,-15-7-5,10 3-2,-10-3-1,0 0-1,0 0 0,-11-3-1,11 3 2,-17-2 1,7 2 2,-1 0 1,11 0 0,-15 0 2,15 0-1,-10 1 3,10-1-2,-9 1-1,-1 0 0,-4-1-1,-4 2 0,-11-1 0,-4 2-1,-16-4 0,-8 1 0,-15-4-1,-12 0-1,-18-4 1,-17-2-1,-18-1 0,-15-1-1,-9 1 0,-7 2 0,-3 3 0,4 1-1,5 2 2,13 1-2,15 0 1,16 1 0,11-4-1,12-2 1,10-2-2,13-5-3,9 3-2,2-6-10,15 2-18,5 1-1,15 5 0,11 6-1</inkml:trace>
  <inkml:trace contextRef="#ctx0" brushRef="#br0" timeOffset="10976">369 3411 17,'0'0'19,"0"0"0,0 0 0,0 0-1,0 0-4,0 0-1,0 0-3,0 0 1,0 0-2,0 0-1,-7 16-2,17-25 1,8 2-3,2-1 1,6-4-2,5-1 0,4 2-1,4-1 0,3-1-1,-2 7 1,0-1 0,1 0 0,-4 2-1,-5 7 1,-2 1-1,-5 2 0,-2 7 1,-1-5-2,-3 1 1,-19-8 0,0 0 0,0 0-1,43 54 0,-43-54 0,0 0 0,-2 47 0,2-47-2,-36 53 2,36-53-2,-63 62 1,22-30-1,-4-1 2,-1-3-2,2-1 2,2-9 0,42-18 0,-61 29 1,61-29-1,0 0 0,-42 16 1,42-16-1,0 0 0,0 0 1,42 12-1,-42-12-1,69 19 1,-28-6 1,5 1-1,-3 4 0,-43-18 0,74 42 0,-74-42 0,35 48 0,-35-48-1,-10 56 1,10-56-1,-43 60 0,43-60 0,-63 52 0,63-52-1,-70 35 0,70-35 1,-66 12-1,66-12 0,-62-8-1,62 8-2,-58-21 0,58 21-4,-57-23-5,57 23-9,-42-16-9,42 16-1,0 0 2,0 0 1</inkml:trace>
  <inkml:trace contextRef="#ctx0" brushRef="#br0" timeOffset="11877">1631 3450 39,'0'0'28,"0"0"0,0 0 0,0 0-22,-7 42 0,7-42-2,-48 42-1,48-42 0,-70 66-1,28-29 1,-1 8-2,0 1 2,7 2-1,1 2 0,10 0 1,6-2 0,11 1-1,6-1 2,10-2-2,4-4-2,9-1 1,-21-41-2,53 75-1,-53-75 2,58 66-2,-58-66 0,58 45 0,-58-45 1,53 21-1,-53-21 1,48-13 2,-48 13-2,46-47 1,-46 47 1,39-70 0,-25 26 1,-14 44-1,13-79 1,-13 79-1,-8-68 2,8 68-1,0 0 0,-56-51-1,56 51 0,-55-9 0,55 9 1,-64 2 0,64-2-3,-59 5-1,59-5-3,-49 3-4,49-3-15,0 0-8,0 0-2,0 0 0</inkml:trace>
</inkml:ink>
</file>

<file path=ppt/ink/ink6.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00:24:46.335"/>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231 920 11,'16'-11'26,"-16"11"-1,15-13-7,-6 10-1,-9 3-3,9-7-2,-9 7-3,0 0-2,0 9 0,0 6-1,-5 1-2,2 7 0,-3 4-1,1 6 0,-2 4-1,-1 6 1,1 3-1,-1 4-1,-2 3 0,0 1-1,0 2 1,-3 2-1,1 0 0,-1 1 1,-2-1-1,1 1 0,-2-2 0,3-1 1,-3-1-1,2-4 0,-1-3 0,2-5 1,0-4-1,3-7 0,1-5 0,1-6 1,3-6 0,3-3-1,2-12 1,7 9 0,4-12-1,4 0 1,5-2 0,5-1 0,7 1-1,3 1 1,1 0-1,2 2 1,2 1 0,0 3-1,1-3 1,1 3-1,0-3 1,1 1-1,2 0 1,4 2-1,3 0 0,-4 0 0,0 3 1,-3-1-2,-3 5 0,-6-3 0,-5 2-1,-10-5-2,-4 2-3,-7-6-2,-1 4-4,-9-3-12,-7-9-10,-3 5 1,-1 2 1</inkml:trace>
  <inkml:trace contextRef="#ctx0" brushRef="#br0" timeOffset="851">195 1534 37,'14'5'31,"-3"-2"2,5 5-4,-4-9-17,7 6-2,-5-7 0,9 5-1,-3-4-3,9 0-2,3-2 0,8-1-2,6-1 0,6 0-1,2 0 0,3 1 0,-1 2-1,-4 1 0,-4 2-1,-7 1 0,-7 3-1,-9-4-3,-4 4-4,-11-8-9,-1 1-16,-9 2-1,1-16-1,-5 6 2</inkml:trace>
  <inkml:trace contextRef="#ctx0" brushRef="#br0" timeOffset="1242">366 1152 40,'0'0'33,"0"0"2,7 12-1,-7-12-21,16 7-3,-16-7 1,26 8-3,-7-3-2,5 3-2,8-3-1,13 1-1,10-2-1,9-2-1,5-2-1,0-2-1,-2-2-1,-7-2-2,-5 9-6,-21-6-11,-13 9-14,-21-6 1,8 14-2,-8-14 2</inkml:trace>
  <inkml:trace contextRef="#ctx0" brushRef="#br0" timeOffset="2043">1619 1383 33,'4'-12'31,"3"3"1,-7 9-4,5-21-15,-1 12-3,-6-4-2,2 13-2,-10-12-2,0 13-1,-5 7 0,-1 10-1,-5 9 0,1 9 0,-2 10-1,2 9 1,4 8-1,4 4 0,7 3-1,4-2 1,7-2-2,7-5 1,5-8-1,6-10 0,7-9-1,4-12-1,9-11 1,1-11-1,4-11 0,-1-10 1,-2-11 0,-2-8 2,-9-10 0,-6-7 1,-14-6 1,-7-1 0,-13-2 2,-7 2-2,-10 9 0,-5 6 0,-8 11-1,-1 10 0,-2 7 0,0 9-1,4 4 0,2 1-1,5 2-1,5-5-3,9 2-6,0-5-16,8 1-7,3-1-1,6 2 1</inkml:trace>
  <inkml:trace contextRef="#ctx0" brushRef="#br0" timeOffset="3375">2708 1249 5,'0'0'6,"0"0"-1,0 0 0,0 0-1,0 0 1,0 0 1,9-6 1,-9 6 2,0 0 1,0 0 1,0 0-1,0 0 1,0 0-2,-6-12-2,6 12-1,-21-5-2,6 3 0,-5-1-1,-1 4 0,-5 1 0,1 7-1,-3 4 0,4 8 0,-4 8 0,2 8-1,0 4 1,3 8 0,-1 2 0,5 4 0,0 1 0,4 1 1,3-5-1,5 0 1,4-5-1,4-2 0,5-4 0,7-2 0,6-7 0,6-2-2,8-5 0,9-7 0,8-4-2,11-7 1,9-7 0,0-6 0,2-8 0,-2-5 0,-4-8 1,-7-7 0,-14-5 0,-12-6 1,-16-8 1,-10-5-1,-13-6 2,-8-1-1,-13-3-1,-7 5 1,-8 4-1,-1 10 0,-3 9-1,0 11 0,2 14-3,2 6 0,8 11-4,0 2-4,15 8-11,1-2-11,7 1 0,7-1 0,4-10 2</inkml:trace>
  <inkml:trace contextRef="#ctx0" brushRef="#br0" timeOffset="4116">2774 1730 48,'14'18'31,"5"6"1,4 9-10,-6-2-11,7 7-3,-3 0-2,4 7-2,-4 0-1,1 1-1,-2-5 1,-3-3-2,-2-7-1,-4-8-1,-1-4-3,-10-19-2,10 16-9,-10-16-16,0 0-3,-10-17 2,6 5-1</inkml:trace>
  <inkml:trace contextRef="#ctx0" brushRef="#br0" timeOffset="34229">4767 586 35,'11'6'30,"2"-6"0,4-1 0,0-4-21,9 2-2,-4-6-1,1 4-2,-2-3-1,1 1 0,-3-3 0,0 2 0,-1-2 1,3 0 0,-1 0 0,3 2-1,0-2 0,4 4 0,1 2-1,3 2 0,1 2-1,0 2 0,2 1 0,2 1 0,-2 3-1,-1 2 1,-1 0-1,-4 1 0,-4 0 1,-2 0-1,-5-1 0,-5 2 0,-1-3 0,-2 1 1,-9-9-1,10 15 0,-7-6 1,-2 0-1,-1 3 0,-1-1 1,-2 2-1,0 1 1,-3 2-1,-1 1 0,-1 1 1,-1 0-1,-2 0 0,-1 1 0,-1-1 1,-4 1-2,-1-1 2,-1-2-2,-3 1 1,-2-1 0,-2 2 0,-2 0 0,1 0 0,-3 1 0,1-1 0,-2 1 1,1 0-1,1 0 0,1 1 1,0-1-1,3 1 0,2 2 1,1 0 0,4 1-1,2 1 1,3 1-1,2-1 1,4 0-1,2-1 0,3-2 1,1-1-1,3-3 0,3-1 0,3-3 0,5-2 0,2-3 0,8-3-1,5-3 1,4-1 0,6-1-1,2-2 1,3 0 1,4 0-1,2 0 0,-3 0 0,2 1 1,-2-1-1,-1 0 0,-3 0 0,-2 0 0,-4-1 0,-2 0 0,-3 0 0,-4 1 0,-4 0 0,0 1 0,-3 0 0,-3 1 0,-1 0 0,-5 0 1,-1 1-1,-10-1 0,13 5 0,-13-5-1,0 0-1,10 7-1,-10-7-3,0 0-3,0 0-10,10 1-17,-10-1 0,6-11-1,-6 11 1</inkml:trace>
  <inkml:trace contextRef="#ctx0" brushRef="#br0" timeOffset="36162">6498 845 29,'5'-9'28,"-5"9"2,0 0-9,0 0-6,-4-13-3,4 13-3,-8-10-2,8 10-1,-18-7-2,6 7 0,-6 1 1,-2 4-2,-4 3-1,0 2 0,-2 3-1,2 3 0,2 1 0,0 4 0,5 1 0,5 3-1,3 3 1,1 1-1,7 2 1,3 2-1,5 0 0,3 0 0,4-1 0,4-4 0,5-3-1,3-6 1,5-7-1,3-8 0,3-7 0,4-9 0,2-7 0,0-6 0,-2-6 1,-5-1-1,-6-3 2,-5 0-1,-9 0 1,-5 2 0,-10 1 1,-6 3 0,-6 1 0,-1 3-1,-5 3 1,-1 2-1,-2 3 0,0 5-1,-2 3 0,1 4-2,0 4-1,-3 0-2,6 6-5,-6-3-11,7 5-14,3-1 0,6 4 0,8-10 3</inkml:trace>
  <inkml:trace contextRef="#ctx0" brushRef="#br0" timeOffset="38535">8325 1562 15,'-13'7'22,"13"-7"-1,0 0-10,-16-5 1,16 5 2,-23-8-2,8 7 0,-10-3-3,-2 4-1,-9-3-1,-2 5-2,-9-2 0,-3 2-1,-5-1-1,-1 2 1,-6-1-1,0 2 1,-4-3-1,0 2-1,-5 1 0,-3-1 0,-2 1-1,-5 1 0,-5 0 0,-4 1 0,-3-1 0,-4 0-1,-1-1 1,0-1-1,3-1 1,3 0 0,5-1-1,3 0 1,6-1-1,4 0 1,4 1-1,2 0 1,-1 1 0,6 0-1,1 2 1,0 0-1,2 2 1,1 1-1,4 2 1,-2 1-1,3 0 1,-3 2-1,-1-2 0,2 1 0,0 0 1,2-3-1,3-2 0,2-2 0,3-2 1,4 1-1,3-3 1,0 1-1,3-1 1,1 0-1,-1 1 0,1 2-1,1-1 1,1 0-1,1 2 1,4-2-1,1 2-1,1-2 0,3 2 0,1 0-2,5 1-1,-4-6-3,9 5-9,-4-6-18,16 2 1,-16-3-1,16 3 2</inkml:trace>
  <inkml:trace contextRef="#ctx0" brushRef="#br0" timeOffset="39967">6411 1964 19,'0'0'12,"0"0"1,14-9 2,-14 9-1,0 0 2,5-11-1,-5 11 0,0 0 0,0 0-2,0 0-1,0 0-1,0 0-3,0 0-1,0 0-2,-16 21-2,4-5 0,-3 9-2,-2 7 0,-3 7-1,-2 6 1,-1 8-1,1 2 1,-1 2-1,4-1 0,0-4 0,2-6 0,3-4 0,0-8 0,4-7 1,2-8-2,1-3 0,1-4 0,6-12-2,-6 11-2,6-11-1,0 0-5,1-15-13,10 5-11,0-6-1,8 0 2,2-4 0</inkml:trace>
  <inkml:trace contextRef="#ctx0" brushRef="#br0" timeOffset="40478">6866 1885 40,'8'16'32,"-6"-4"1,-2 3-2,1 6-20,-8-7-5,-5 4-1,-9-1-2,-5 5-2,-12 2 0,-4 1-1,-6 2 0,-1-2 1,1 1 0,5-2-1,4-3 2,9-5-1,9-1 1,6-2 0,8-1-1,6 1 1,6 2-1,4 3 0,5 4 0,4 2 0,5 3 1,3 3 0,1 0 0,3 0 0,-2-2 0,2-1 1,0-5-1,-3-1 0,1-3 0,0-3-1,2-2 0,-2-2-1,-2-2 1,-1 0-1,-3-2 0,-1 0 0,-8-1 0,-1-2-1,-12-4-1,0 0 0,-2 13-2,-7-12-2,9-1-2,-22-2-4,22 2-6,-20-4-16,9 0-1,11 4 1,-14-11 2</inkml:trace>
  <inkml:trace contextRef="#ctx0" brushRef="#br0" timeOffset="41820">3718 1748 20,'-4'-13'27,"4"13"1,0 0-5,-4-11-8,4 11 1,0 0-4,0 0-2,0 0-2,14 8 0,-5 3-2,2 8-2,3 6-1,2 8-2,5 10-1,3 7 0,-1 9 0,5 6-1,-1 6 0,2 1 0,0 4 0,-1-5 0,0-2 0,-3-10 1,-2-9-1,-4-9 1,1-11-1,-5-12 1,3-10-1,-2-12 1,-1-12-1,0-10 1,-2-9 0,-1-11 0,-1-8 1,-2-6-1,-4-8 1,-2-3 0,-3-5 1,0-2-1,-4-2 0,-1 0 0,-3 2 1,-4 0-1,-3 1 1,-2 3 1,-4-2-1,-3 2 0,-1-3 0,1-1 0,0-4 0,4-3 0,-3-1-1,4 0 0,4 2 0,-1 2 0,3 2-1,-3 3 1,0 4-1,-2 3 0,2 5 1,-4 3-1,-3 4 0,5 5 1,-3 6-1,6 6 0,-1 8 1,8 7-1,2 7 0,10 5 1,9 6-1,6 9 0,11 6 1,5 6-1,14 2 0,5 4 1,9 3-1,6 0 0,5 3 0,6-1 0,5 0 0,6 0 0,7-2 0,7 0 0,10-4 0,9-5 0,13-5-1,8-4 1,10-8 0,6-4 0,7-3 0,5-4 0,-1 0 0,4-1 0,0 2 0,2-1 0,3 1 0,5-3 0,4 1-1,0-1 1,6 5-1,-5 0 1,-3 7-1,-6 5 0,-5 6 1,-11 7-1,-13 1 1,-9 2 0,-14-6-1,-8-5 1,-10-9 0,-11-9-1,-14-11-2,-17-7-3,-10 1-7,-25-4-23,-12 2 0,-21 3-2,-15 5 2</inkml:trace>
  <inkml:trace contextRef="#ctx0" brushRef="#br0" timeOffset="43382">3699 1236 22,'0'0'31,"0"0"-1,0 0 2,0 0-15,0 0-3,-12-10-4,2 11-2,-10-3-2,-3 2-3,-4-3 0,-4 1-2,-4 0-1,1-3-4,7 4-4,-4-6-6,14 4-11,0 0-8,7 3-1,10 0 1</inkml:trace>
  <inkml:trace contextRef="#ctx0" brushRef="#br0" timeOffset="43733">3731 1404 37,'0'0'31,"-8"14"2,-2-7 0,1 5-19,-13-11-5,-2 6-2,-8-7-1,-2 1-4,-5-3-2,-3-5-1,7 3-11,0-5-20,7 0-1,7 2-1,21 7 0</inkml:trace>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42" units="1/cm"/>
          <inkml:channelProperty channel="Y" name="resolution" value="42" units="1/cm"/>
        </inkml:channelProperties>
      </inkml:inkSource>
      <inkml:timestamp xml:id="ts0" timeString="2005-11-09T00:29:03.785"/>
    </inkml:context>
    <inkml:brush xml:id="br0">
      <inkml:brushProperty name="width" value="0.09701" units="cm"/>
      <inkml:brushProperty name="height" value="0.09701" units="cm"/>
      <inkml:brushProperty name="color" value="#FF0000"/>
      <inkml:brushProperty name="fitToCurve" value="1"/>
    </inkml:brush>
  </inkml:definitions>
  <inkml:trace contextRef="#ctx0" brushRef="#br0">-2-2</inkml:trace>
</inkml:ink>
</file>

<file path=ppt/ink/ink8.xml><?xml version="1.0" encoding="utf-8"?>
<inkml:ink xmlns:inkml="http://www.w3.org/2003/InkML">
  <inkml:definitions>
    <inkml:context xml:id="ctx0">
      <inkml:inkSource xml:id="inkSrc0">
        <inkml:traceFormat>
          <inkml:channel name="X" type="integer" max="24570" units="in"/>
          <inkml:channel name="Y" type="integer" max="18428" units="in"/>
          <inkml:channel name="F" type="integer" max="255" units="dev"/>
        </inkml:traceFormat>
        <inkml:channelProperties>
          <inkml:channelProperty channel="X" name="resolution" value="2978.18188" units="1/in"/>
          <inkml:channelProperty channel="Y" name="resolution" value="2978.02197" units="1/in"/>
          <inkml:channelProperty channel="F" name="resolution" value="INF" units="1/dev"/>
        </inkml:channelProperties>
      </inkml:inkSource>
      <inkml:timestamp xml:id="ts0" timeString="2005-11-09T22:58:47.09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 8 15,'0'0'23,"0"0"0,0 0-10,0 0-1,-3-13-2,3 13-2,0 0 0,0 0 0,0 0 1,0 0-1,0 0 0,0 0-2,0 0 0,0 0-1,0 0 0,0 0 0,0 0-1,0 0-1,0 0 0,0 0 1,0 0-1,0 0 0,0 0-1,0 0 1,0 0-1,0 0 0,0 0 0,0 0 0,0 0-1,0 0 1,0 0-1,0 0 0,0 0 0,0 0 0,0 0 0,0 0-1,0 0 1,0 0-1,0 0 1,-7 14-1,7-14 1,0 0-1,2 13 1,-2-13-1,0 13 1,0-13 0,0 13-1,0-13 1,-1 17-1,1-17 0,0 20 1,0-20-1,0 23 0,0-23 1,1 24-1,-1-24 1,3 22-1,-3-22 0,0 23 1,0-23-1,0 23 0,0-10 0,2 0 1,-2 3-1,1-1 0,-1 3 0,3-1 0,-1 2 0,-1-1 0,1-1 0,-1 2 0,0-1 1,-1-1-1,0-1 0,0 0 0,0-1 0,0-1 0,0 1 0,0-1 0,-1 1 0,1 0 0,0-2 0,0 0 0,0-13 0,-1 25 0,1-25 0,0 22 0,0-22 0,0 16 0,0-16 0,0 14 0,0-14 0,0 0 0,2 15 0,-2-15 0,0 0 0,0 14 0,0-14 0,0 0 0,2 14 0,-2-14 0,0 0 0,0 0 0,0 0 0,1 13 0,-1-13 0,0 0-1,0 0 0,0 0-1,0 0-1,0 0-1,3-13-2,-3 13-4,-3-19-6,3 19-22,-1-21 0,1 21-1,0 0 2</inkml:trace>
  <inkml:trace contextRef="#ctx0" brushRef="#br0" timeOffset="2573">9 43 7,'0'0'7,"0"0"-1,0 0 1,0 0 0,0 0-2,0 0-1,0 0 0,0 0 0,0 0 0,0 0-1,-13 5 1,13-5 0,0 0 0,0 0 0,0 0 0,0 0 0,0 0-1,0 0-1,0 0 0,0 0-1,0 0 1,0 0 0,0 0 0,0 0 0,0 0 2,0 0-1,0 0 2,0 0 0,0 0 0,0 0 1,0 0-1,0 0 1,0 0-1,0 0 0,0 0-1,0 0 0,0 0-1,0 0 0,0 0-1,0 0 0,0 0 0,15-1-1,-15 1 2,0 0-2,0 0 1,14 0-1,-14 0 0,0 0 0,14-3 0,-14 3 0,0 0 1,14-1-1,-14 1 0,0 0 0,13-3 0,-13 3 0,0 0 0,15-2 0,-15 2 0,0 0-1,16-6 1,-16 6-1,0 0 0,17-5 1,-17 5-1,0 0 1,16-8-1,-16 8 1,15-1-1,-15 1 1,0 0-1,18-2 1,-18 2-1,16-1 0,-16 1 1,13-2-1,-13 2 1,0 0-1,21-2 1,-21 2-1,13-2 0,-13 2 1,0 0-1,17 2 1,-17-2-1,15 1 1,-15-1-1,14 0 0,-14 0 0,15 1 0,-15-1 1,16 2-1,-16-2 0,16 1 0,-16-1 1,14 3-1,-14-3 1,15 3-1,-15-3 0,13 5 1,-13-5-1,13 4 0,-13-4 0,15 4 0,-15-4 1,14 6-1,-14-6 0,15 5 0,-15-5 0,14 5 0,-14-5 1,16 8-1,-16-8 0,15 7 0,-15-7 0,14 7 0,-14-7 0,15 8 0,-15-8 0,0 0 0,17 7 0,-17-7 0,0 0 1,18 7-1,-18-7 0,13 6 0,-13-6 0,13 7 0,-13-7 0,0 0 0,17 13 0,-17-13 0,0 0 1,12 14-1,-12-14 0,0 0 0,13 13 0,-13-13 0,0 0-1,11 16 1,-11-16 0,6 14 0,-6-14 0,7 15 0,-7-15 0,6 16 0,-6-16 0,3 15 0,-3-15 0,6 14 0,-6-14 0,3 16 0,-3-16 0,0 15 0,0-15 0,1 14 0,-1-14 0,-1 16 0,1-16 0,-2 15 0,2-15-1,2 15 1,-2-15 0,-2 14 0,2-14 0,-2 13 0,2-13 0,0 0 0,-3 18 0,3-18 0,-5 13 0,5-13 0,-4 13 0,4-13 0,0 0 0,-7 16 0,7-16 0,0 0 0,-8 16 0,8-16 0,0 0 0,-4 19 0,4-19-1,-4 15 1,4-15 0,-5 13 0,5-13 0,-5 14 0,5-14 0,0 0 0,-8 18 0,8-18-1,0 0 1,-8 13 0,8-13 0,0 0 0,0 0-1,-18 15 1,18-15 0,0 0 0,-17 11 0,17-11 0,-16 9-1,16-9 1,-16 9 0,16-9 0,-18 9 0,18-9 0,-14 5 0,14-5 0,-13 6 0,13-6 0,0 0 0,-16 9 0,16-9 0,0 0 0,-19 9 0,19-9 0,-13 6 0,13-6 0,-13 5 0,13-5 0,-15 5 0,15-5 0,-13 4-1,13-4 1,-16 3 0,16-3 0,-14 4 0,14-4 0,-15 3 0,15-3 0,-14 2 0,14-2 0,0 0 0,-16 4 0,16-4 0,0 0 0,-16 2 0,16-2-1,0 0 1,-16 0 0,16 0 0,0 0 0,-18-2 0,18 2 0,0 0 0,-14-3 0,14 3 0,0 0 0,0 0 0,-13-3 0,13 3 0,0 0 0,0 0 0,-18 0 0,18 0 0,0 0 0,-16 0 0,16 0 0,0 0 0,-19 2 0,19-2 0,-13 0 0,13 0 0,-13 1 0,13-1 0,0 0 0,-16 0 0,16 0 0,0 0 0,-14 0 0,14 0 0,0 0 0,0 0 0,-16 0 0,16 0 0,0 0 0,0 0 0,0 0 0,-15 0 0,15 0 0,0 0 0,0 0 0,-14-1 0,14 1 0,0 0 0,0 0 0,-13-3 0,13 3 0,0 0 0,0 0 0,0 0 0,0 0 0,0 0 1,-13-9-1,13 9 0,0 0 0,0 0 0,0 0 0,0 0 0,0 0 0,0 0 0,0 0 0,0 0 0,0 0 0,0 0 1,0 0-1,0 0 0,0 0 0,0 0 0,0 0 0,0 0 0,0 0 0,0 0 0,0 0-1,0 0-1,0 0-1,14-3 0,-14 3-3,0 0 0,0 0-4,17-4-7,-17 4-18,0 0 0,0 0 0,0 0 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01451"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smtClean="0"/>
              <a:t>Click to edit Master title style</a:t>
            </a:r>
          </a:p>
        </p:txBody>
      </p:sp>
      <p:sp>
        <p:nvSpPr>
          <p:cNvPr id="70145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701453" name="Rectangle 13"/>
          <p:cNvSpPr>
            <a:spLocks noGrp="1" noChangeArrowheads="1"/>
          </p:cNvSpPr>
          <p:nvPr>
            <p:ph type="dt" sz="half" idx="2"/>
          </p:nvPr>
        </p:nvSpPr>
        <p:spPr>
          <a:xfrm>
            <a:off x="912813" y="6251575"/>
            <a:ext cx="1905000" cy="457200"/>
          </a:xfrm>
        </p:spPr>
        <p:txBody>
          <a:bodyPr/>
          <a:lstStyle>
            <a:lvl1pPr>
              <a:defRPr/>
            </a:lvl1pPr>
          </a:lstStyle>
          <a:p>
            <a:endParaRPr lang="en-US" altLang="en-US"/>
          </a:p>
        </p:txBody>
      </p:sp>
      <p:sp>
        <p:nvSpPr>
          <p:cNvPr id="701454" name="Rectangle 14"/>
          <p:cNvSpPr>
            <a:spLocks noGrp="1" noChangeArrowheads="1"/>
          </p:cNvSpPr>
          <p:nvPr>
            <p:ph type="ftr" sz="quarter" idx="3"/>
          </p:nvPr>
        </p:nvSpPr>
        <p:spPr>
          <a:xfrm>
            <a:off x="3354388" y="6248400"/>
            <a:ext cx="2895600" cy="457200"/>
          </a:xfrm>
        </p:spPr>
        <p:txBody>
          <a:bodyPr/>
          <a:lstStyle>
            <a:lvl1pPr>
              <a:defRPr/>
            </a:lvl1pPr>
          </a:lstStyle>
          <a:p>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1412991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111789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3674033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914803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64753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293560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284884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2992832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2169665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Tree>
    <p:extLst>
      <p:ext uri="{BB962C8B-B14F-4D97-AF65-F5344CB8AC3E}">
        <p14:creationId xmlns:p14="http://schemas.microsoft.com/office/powerpoint/2010/main" val="1702228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0423"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00424"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00425"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lvl1pPr>
          </a:lstStyle>
          <a:p>
            <a:endParaRPr lang="en-US" altLang="en-US"/>
          </a:p>
        </p:txBody>
      </p:sp>
      <p:sp>
        <p:nvSpPr>
          <p:cNvPr id="700426"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lvl1pPr>
          </a:lstStyle>
          <a:p>
            <a:endParaRPr lang="en-US"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anose="02020603050405020304" pitchFamily="18" charset="0"/>
        </a:defRPr>
      </a:lvl2pPr>
      <a:lvl3pPr algn="l" rtl="0" fontAlgn="base">
        <a:spcBef>
          <a:spcPct val="0"/>
        </a:spcBef>
        <a:spcAft>
          <a:spcPct val="0"/>
        </a:spcAft>
        <a:defRPr sz="4200">
          <a:solidFill>
            <a:schemeClr val="tx2"/>
          </a:solidFill>
          <a:latin typeface="Times New Roman" panose="02020603050405020304" pitchFamily="18" charset="0"/>
        </a:defRPr>
      </a:lvl3pPr>
      <a:lvl4pPr algn="l" rtl="0" fontAlgn="base">
        <a:spcBef>
          <a:spcPct val="0"/>
        </a:spcBef>
        <a:spcAft>
          <a:spcPct val="0"/>
        </a:spcAft>
        <a:defRPr sz="4200">
          <a:solidFill>
            <a:schemeClr val="tx2"/>
          </a:solidFill>
          <a:latin typeface="Times New Roman" panose="02020603050405020304" pitchFamily="18" charset="0"/>
        </a:defRPr>
      </a:lvl4pPr>
      <a:lvl5pPr algn="l" rtl="0" fontAlgn="base">
        <a:spcBef>
          <a:spcPct val="0"/>
        </a:spcBef>
        <a:spcAft>
          <a:spcPct val="0"/>
        </a:spcAft>
        <a:defRPr sz="4200">
          <a:solidFill>
            <a:schemeClr val="tx2"/>
          </a:solidFill>
          <a:latin typeface="Times New Roman" panose="02020603050405020304" pitchFamily="18" charset="0"/>
        </a:defRPr>
      </a:lvl5pPr>
      <a:lvl6pPr marL="457200" algn="l" rtl="0" fontAlgn="base">
        <a:spcBef>
          <a:spcPct val="0"/>
        </a:spcBef>
        <a:spcAft>
          <a:spcPct val="0"/>
        </a:spcAft>
        <a:defRPr sz="4200">
          <a:solidFill>
            <a:schemeClr val="tx2"/>
          </a:solidFill>
          <a:latin typeface="Times New Roman" panose="02020603050405020304" pitchFamily="18" charset="0"/>
        </a:defRPr>
      </a:lvl6pPr>
      <a:lvl7pPr marL="914400" algn="l" rtl="0" fontAlgn="base">
        <a:spcBef>
          <a:spcPct val="0"/>
        </a:spcBef>
        <a:spcAft>
          <a:spcPct val="0"/>
        </a:spcAft>
        <a:defRPr sz="4200">
          <a:solidFill>
            <a:schemeClr val="tx2"/>
          </a:solidFill>
          <a:latin typeface="Times New Roman" panose="02020603050405020304" pitchFamily="18" charset="0"/>
        </a:defRPr>
      </a:lvl7pPr>
      <a:lvl8pPr marL="1371600" algn="l" rtl="0" fontAlgn="base">
        <a:spcBef>
          <a:spcPct val="0"/>
        </a:spcBef>
        <a:spcAft>
          <a:spcPct val="0"/>
        </a:spcAft>
        <a:defRPr sz="4200">
          <a:solidFill>
            <a:schemeClr val="tx2"/>
          </a:solidFill>
          <a:latin typeface="Times New Roman" panose="02020603050405020304" pitchFamily="18" charset="0"/>
        </a:defRPr>
      </a:lvl8pPr>
      <a:lvl9pPr marL="1828800" algn="l" rtl="0" fontAlgn="base">
        <a:spcBef>
          <a:spcPct val="0"/>
        </a:spcBef>
        <a:spcAft>
          <a:spcPct val="0"/>
        </a:spcAft>
        <a:defRPr sz="42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emf"/><Relationship Id="rId7"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5.emf"/><Relationship Id="rId5" Type="http://schemas.openxmlformats.org/officeDocument/2006/relationships/image" Target="../media/image2.emf"/><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8.emf"/><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7.emf"/><Relationship Id="rId4" Type="http://schemas.openxmlformats.org/officeDocument/2006/relationships/customXml" Target="../ink/ink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slide" Target="slide71.xml"/><Relationship Id="rId7" Type="http://schemas.openxmlformats.org/officeDocument/2006/relationships/slide" Target="slide79.xml"/><Relationship Id="rId2" Type="http://schemas.openxmlformats.org/officeDocument/2006/relationships/slide" Target="slide69.xml"/><Relationship Id="rId1" Type="http://schemas.openxmlformats.org/officeDocument/2006/relationships/slideLayout" Target="../slideLayouts/slideLayout2.xml"/><Relationship Id="rId6" Type="http://schemas.openxmlformats.org/officeDocument/2006/relationships/slide" Target="slide77.xml"/><Relationship Id="rId5" Type="http://schemas.openxmlformats.org/officeDocument/2006/relationships/slide" Target="slide75.xml"/><Relationship Id="rId4" Type="http://schemas.openxmlformats.org/officeDocument/2006/relationships/slide" Target="slide73.xml"/><Relationship Id="rId9" Type="http://schemas.openxmlformats.org/officeDocument/2006/relationships/slide" Target="slide8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 Target="slide86.xml"/><Relationship Id="rId2" Type="http://schemas.openxmlformats.org/officeDocument/2006/relationships/slide" Target="slide85.xml"/><Relationship Id="rId1" Type="http://schemas.openxmlformats.org/officeDocument/2006/relationships/slideLayout" Target="../slideLayouts/slideLayout2.xml"/><Relationship Id="rId4" Type="http://schemas.openxmlformats.org/officeDocument/2006/relationships/slide" Target="slide88.xml"/></Relationships>
</file>

<file path=ppt/slides/_rels/slide85.xml.rels><?xml version="1.0" encoding="UTF-8" standalone="yes"?>
<Relationships xmlns="http://schemas.openxmlformats.org/package/2006/relationships"><Relationship Id="rId2" Type="http://schemas.openxmlformats.org/officeDocument/2006/relationships/slide" Target="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 Target="slide8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 Target="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slide" Target="slide93.xml"/><Relationship Id="rId7" Type="http://schemas.openxmlformats.org/officeDocument/2006/relationships/slide" Target="slide98.xml"/><Relationship Id="rId2" Type="http://schemas.openxmlformats.org/officeDocument/2006/relationships/slide" Target="slide91.xml"/><Relationship Id="rId1" Type="http://schemas.openxmlformats.org/officeDocument/2006/relationships/slideLayout" Target="../slideLayouts/slideLayout2.xml"/><Relationship Id="rId6" Type="http://schemas.openxmlformats.org/officeDocument/2006/relationships/slide" Target="slide97.xml"/><Relationship Id="rId5" Type="http://schemas.openxmlformats.org/officeDocument/2006/relationships/slide" Target="slide95.xml"/><Relationship Id="rId4" Type="http://schemas.openxmlformats.org/officeDocument/2006/relationships/slide" Target="slide9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slide" Target="slide9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slide" Target="slide107.xml"/><Relationship Id="rId2" Type="http://schemas.openxmlformats.org/officeDocument/2006/relationships/slide" Target="slide10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slide" Target="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slide" Target="slide10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5" name="Rectangle 7"/>
          <p:cNvSpPr>
            <a:spLocks noGrp="1" noChangeArrowheads="1"/>
          </p:cNvSpPr>
          <p:nvPr>
            <p:ph type="subTitle" idx="1"/>
          </p:nvPr>
        </p:nvSpPr>
        <p:spPr>
          <a:xfrm>
            <a:off x="1371600" y="1828800"/>
            <a:ext cx="6553200" cy="2971800"/>
          </a:xfrm>
          <a:ln/>
          <a:extLst>
            <a:ext uri="{91240B29-F687-4F45-9708-019B960494DF}">
              <a14:hiddenLine xmlns:a14="http://schemas.microsoft.com/office/drawing/2010/main" w="31750">
                <a:solidFill>
                  <a:schemeClr val="tx1"/>
                </a:solidFill>
                <a:miter lim="800000"/>
                <a:headEnd/>
                <a:tailEnd/>
              </a14:hiddenLine>
            </a:ext>
          </a:extLst>
        </p:spPr>
        <p:txBody>
          <a:bodyPr/>
          <a:lstStyle/>
          <a:p>
            <a:endParaRPr lang="en-US" altLang="en-US"/>
          </a:p>
          <a:p>
            <a:r>
              <a:rPr lang="en-US" altLang="en-US" sz="4000"/>
              <a:t>The Expenditure Cycle:</a:t>
            </a:r>
          </a:p>
          <a:p>
            <a:r>
              <a:rPr lang="en-US" altLang="en-US" sz="4000"/>
              <a:t>Purchasing and Cash Disbursements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ltLang="en-US"/>
              <a:t>INTRODUCTION</a:t>
            </a:r>
          </a:p>
        </p:txBody>
      </p:sp>
      <p:sp>
        <p:nvSpPr>
          <p:cNvPr id="202755" name="Rectangle 3"/>
          <p:cNvSpPr>
            <a:spLocks noGrp="1" noChangeArrowheads="1"/>
          </p:cNvSpPr>
          <p:nvPr>
            <p:ph type="body" idx="1"/>
          </p:nvPr>
        </p:nvSpPr>
        <p:spPr>
          <a:xfrm>
            <a:off x="457200" y="1600200"/>
            <a:ext cx="8229600" cy="4724400"/>
          </a:xfrm>
        </p:spPr>
        <p:txBody>
          <a:bodyPr/>
          <a:lstStyle/>
          <a:p>
            <a:pPr>
              <a:lnSpc>
                <a:spcPct val="90000"/>
              </a:lnSpc>
            </a:pPr>
            <a:r>
              <a:rPr lang="en-US" altLang="en-US" dirty="0"/>
              <a:t>Questions to be </a:t>
            </a:r>
            <a:r>
              <a:rPr lang="en-US" altLang="en-US" dirty="0" smtClean="0"/>
              <a:t>addressed </a:t>
            </a:r>
            <a:r>
              <a:rPr lang="en-US" altLang="en-US" dirty="0"/>
              <a:t>include:</a:t>
            </a:r>
          </a:p>
          <a:p>
            <a:pPr lvl="1">
              <a:lnSpc>
                <a:spcPct val="90000"/>
              </a:lnSpc>
            </a:pPr>
            <a:r>
              <a:rPr lang="en-US" altLang="en-US" dirty="0"/>
              <a:t>What are the basic business activities and data processing operations that are performed in the expenditure cycle?</a:t>
            </a:r>
          </a:p>
          <a:p>
            <a:pPr lvl="1">
              <a:lnSpc>
                <a:spcPct val="90000"/>
              </a:lnSpc>
            </a:pPr>
            <a:r>
              <a:rPr lang="en-US" altLang="en-US" dirty="0"/>
              <a:t>What decisions need to be made in the expenditure cycle, and what information is needed to make these decisions?</a:t>
            </a:r>
          </a:p>
          <a:p>
            <a:pPr lvl="1">
              <a:lnSpc>
                <a:spcPct val="90000"/>
              </a:lnSpc>
            </a:pPr>
            <a:r>
              <a:rPr lang="en-US" altLang="en-US" dirty="0"/>
              <a:t>What are the major threats in the expenditure cycle and the controls related to those threats?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p:txBody>
          <a:bodyPr/>
          <a:lstStyle/>
          <a:p>
            <a:r>
              <a:rPr lang="en-US" altLang="en-US"/>
              <a:t>INTRODUCTION</a:t>
            </a:r>
          </a:p>
        </p:txBody>
      </p:sp>
      <p:sp>
        <p:nvSpPr>
          <p:cNvPr id="563203"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200"/>
              <a:t>The primary external exchange of information is with suppliers (vendors).</a:t>
            </a:r>
          </a:p>
          <a:p>
            <a:pPr>
              <a:lnSpc>
                <a:spcPct val="90000"/>
              </a:lnSpc>
            </a:pPr>
            <a:r>
              <a:rPr lang="en-US" altLang="en-US" sz="2200"/>
              <a:t>Information flows to the expenditure cycle from other cycles, e.g.:</a:t>
            </a:r>
          </a:p>
          <a:p>
            <a:pPr lvl="1">
              <a:lnSpc>
                <a:spcPct val="90000"/>
              </a:lnSpc>
            </a:pPr>
            <a:r>
              <a:rPr lang="en-US" altLang="en-US" sz="2100"/>
              <a:t>The revenue cycle, production cycle, inventory control, and various departments provide information about the need to purchase goods and materials.</a:t>
            </a:r>
          </a:p>
          <a:p>
            <a:pPr>
              <a:lnSpc>
                <a:spcPct val="90000"/>
              </a:lnSpc>
            </a:pPr>
            <a:r>
              <a:rPr lang="en-US" altLang="en-US" sz="2200"/>
              <a:t>Information also flows from the expenditure cycle:</a:t>
            </a:r>
          </a:p>
          <a:p>
            <a:pPr lvl="1">
              <a:lnSpc>
                <a:spcPct val="90000"/>
              </a:lnSpc>
            </a:pPr>
            <a:r>
              <a:rPr lang="en-US" altLang="en-US" sz="2100"/>
              <a:t>When the goods and materials arrive, the expenditure cycle provides information about their receipt to the parties that have requested them.</a:t>
            </a:r>
          </a:p>
          <a:p>
            <a:pPr lvl="1">
              <a:lnSpc>
                <a:spcPct val="90000"/>
              </a:lnSpc>
            </a:pPr>
            <a:r>
              <a:rPr lang="en-US" altLang="en-US" sz="2100"/>
              <a:t>Information is provided to the general ledger and reporting function for internal and external financial reporting.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en-US" altLang="en-US"/>
              <a:t>INTRODUCTION</a:t>
            </a:r>
          </a:p>
        </p:txBody>
      </p:sp>
      <p:sp>
        <p:nvSpPr>
          <p:cNvPr id="564227" name="Rectangle 3"/>
          <p:cNvSpPr>
            <a:spLocks noGrp="1" noChangeArrowheads="1"/>
          </p:cNvSpPr>
          <p:nvPr>
            <p:ph type="body" idx="1"/>
          </p:nvPr>
        </p:nvSpPr>
        <p:spPr>
          <a:xfrm>
            <a:off x="457200" y="1600200"/>
            <a:ext cx="8229600" cy="4724400"/>
          </a:xfrm>
        </p:spPr>
        <p:txBody>
          <a:bodyPr/>
          <a:lstStyle/>
          <a:p>
            <a:r>
              <a:rPr lang="en-US" altLang="en-US" sz="2600"/>
              <a:t>The primary objective of the expenditure cycle is to minimize the total cost of acquiring and maintaining inventory, supplies, and services.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p:txBody>
          <a:bodyPr/>
          <a:lstStyle/>
          <a:p>
            <a:r>
              <a:rPr lang="en-US" altLang="en-US"/>
              <a:t>INTRODUCTION</a:t>
            </a:r>
          </a:p>
        </p:txBody>
      </p:sp>
      <p:sp>
        <p:nvSpPr>
          <p:cNvPr id="56525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600"/>
              <a:t>Decisions that must be made include:</a:t>
            </a:r>
          </a:p>
          <a:p>
            <a:pPr lvl="1">
              <a:lnSpc>
                <a:spcPct val="90000"/>
              </a:lnSpc>
            </a:pPr>
            <a:r>
              <a:rPr lang="en-US" altLang="en-US" sz="2300"/>
              <a:t>What level of inventory and supplies should we carry?</a:t>
            </a:r>
          </a:p>
          <a:p>
            <a:pPr lvl="1">
              <a:lnSpc>
                <a:spcPct val="90000"/>
              </a:lnSpc>
            </a:pPr>
            <a:r>
              <a:rPr lang="en-US" altLang="en-US" sz="2300"/>
              <a:t>What vendors provide the best price and quality?</a:t>
            </a:r>
          </a:p>
          <a:p>
            <a:pPr lvl="1">
              <a:lnSpc>
                <a:spcPct val="90000"/>
              </a:lnSpc>
            </a:pPr>
            <a:r>
              <a:rPr lang="en-US" altLang="en-US" sz="2300"/>
              <a:t>Where should we store the goods?</a:t>
            </a:r>
          </a:p>
          <a:p>
            <a:pPr lvl="1">
              <a:lnSpc>
                <a:spcPct val="90000"/>
              </a:lnSpc>
            </a:pPr>
            <a:r>
              <a:rPr lang="en-US" altLang="en-US" sz="2300"/>
              <a:t>Can we consolidate purchases across units?</a:t>
            </a:r>
          </a:p>
          <a:p>
            <a:pPr lvl="1">
              <a:lnSpc>
                <a:spcPct val="90000"/>
              </a:lnSpc>
            </a:pPr>
            <a:r>
              <a:rPr lang="en-US" altLang="en-US" sz="2300"/>
              <a:t>How can IT improve inbound logistics?</a:t>
            </a:r>
          </a:p>
          <a:p>
            <a:pPr lvl="1">
              <a:lnSpc>
                <a:spcPct val="90000"/>
              </a:lnSpc>
            </a:pPr>
            <a:r>
              <a:rPr lang="en-US" altLang="en-US" sz="2300"/>
              <a:t>Is there enough cash to take advantage of early payment discounts?</a:t>
            </a:r>
          </a:p>
          <a:p>
            <a:pPr lvl="1">
              <a:lnSpc>
                <a:spcPct val="90000"/>
              </a:lnSpc>
            </a:pPr>
            <a:r>
              <a:rPr lang="en-US" altLang="en-US" sz="2300"/>
              <a:t>How can we manage payments to maximize cash flow?</a:t>
            </a:r>
          </a:p>
        </p:txBody>
      </p:sp>
      <mc:AlternateContent xmlns:mc="http://schemas.openxmlformats.org/markup-compatibility/2006" xmlns:p14="http://schemas.microsoft.com/office/powerpoint/2010/main">
        <mc:Choice Requires="p14">
          <p:contentPart p14:bwMode="auto" r:id="rId2">
            <p14:nvContentPartPr>
              <p14:cNvPr id="565252" name="Ink 4"/>
              <p14:cNvContentPartPr>
                <a14:cpLocks xmlns:a14="http://schemas.microsoft.com/office/drawing/2010/main" noRot="1" noChangeAspect="1" noEditPoints="1" noChangeArrowheads="1" noChangeShapeType="1"/>
              </p14:cNvContentPartPr>
              <p14:nvPr/>
            </p14:nvContentPartPr>
            <p14:xfrm>
              <a:off x="1423988" y="5137150"/>
              <a:ext cx="3197225" cy="808038"/>
            </p14:xfrm>
          </p:contentPart>
        </mc:Choice>
        <mc:Fallback xmlns="">
          <p:pic>
            <p:nvPicPr>
              <p:cNvPr id="565252" name="Ink 4"/>
              <p:cNvPicPr>
                <a:picLocks noRot="1" noChangeAspect="1" noEditPoints="1" noChangeArrowheads="1" noChangeShapeType="1"/>
              </p:cNvPicPr>
              <p:nvPr/>
            </p:nvPicPr>
            <p:blipFill>
              <a:blip r:embed="rId3"/>
              <a:stretch>
                <a:fillRect/>
              </a:stretch>
            </p:blipFill>
            <p:spPr>
              <a:xfrm>
                <a:off x="1400228" y="5127072"/>
                <a:ext cx="3244746" cy="844031"/>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65253" name="Ink 5"/>
              <p14:cNvContentPartPr>
                <a14:cpLocks xmlns:a14="http://schemas.microsoft.com/office/drawing/2010/main" noRot="1" noChangeAspect="1" noEditPoints="1" noChangeArrowheads="1" noChangeShapeType="1"/>
              </p14:cNvContentPartPr>
              <p14:nvPr/>
            </p14:nvContentPartPr>
            <p14:xfrm>
              <a:off x="5272088" y="5021263"/>
              <a:ext cx="974725" cy="803275"/>
            </p14:xfrm>
          </p:contentPart>
        </mc:Choice>
        <mc:Fallback xmlns="">
          <p:pic>
            <p:nvPicPr>
              <p:cNvPr id="565253" name="Ink 5"/>
              <p:cNvPicPr>
                <a:picLocks noRot="1" noChangeAspect="1" noEditPoints="1" noChangeArrowheads="1" noChangeShapeType="1"/>
              </p:cNvPicPr>
              <p:nvPr/>
            </p:nvPicPr>
            <p:blipFill>
              <a:blip r:embed="rId5"/>
              <a:stretch>
                <a:fillRect/>
              </a:stretch>
            </p:blipFill>
            <p:spPr>
              <a:xfrm>
                <a:off x="5253371" y="5005061"/>
                <a:ext cx="1017918" cy="84252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65254" name="Ink 6"/>
              <p14:cNvContentPartPr>
                <a14:cpLocks xmlns:a14="http://schemas.microsoft.com/office/drawing/2010/main" noRot="1" noChangeAspect="1" noEditPoints="1" noChangeArrowheads="1" noChangeShapeType="1"/>
              </p14:cNvContentPartPr>
              <p14:nvPr/>
            </p14:nvContentPartPr>
            <p14:xfrm>
              <a:off x="6508750" y="5335588"/>
              <a:ext cx="173038" cy="111125"/>
            </p14:xfrm>
          </p:contentPart>
        </mc:Choice>
        <mc:Fallback xmlns="">
          <p:pic>
            <p:nvPicPr>
              <p:cNvPr id="565254" name="Ink 6"/>
              <p:cNvPicPr>
                <a:picLocks noRot="1" noChangeAspect="1" noEditPoints="1" noChangeArrowheads="1" noChangeShapeType="1"/>
              </p:cNvPicPr>
              <p:nvPr/>
            </p:nvPicPr>
            <p:blipFill>
              <a:blip r:embed="rId7"/>
              <a:stretch>
                <a:fillRect/>
              </a:stretch>
            </p:blipFill>
            <p:spPr>
              <a:xfrm>
                <a:off x="6504073" y="5322282"/>
                <a:ext cx="197860" cy="14205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65255" name="Ink 7"/>
              <p14:cNvContentPartPr>
                <a14:cpLocks xmlns:a14="http://schemas.microsoft.com/office/drawing/2010/main" noRot="1" noChangeAspect="1" noEditPoints="1" noChangeArrowheads="1" noChangeShapeType="1"/>
              </p14:cNvContentPartPr>
              <p14:nvPr/>
            </p14:nvContentPartPr>
            <p14:xfrm>
              <a:off x="7265988" y="6345238"/>
              <a:ext cx="323850" cy="403225"/>
            </p14:xfrm>
          </p:contentPart>
        </mc:Choice>
        <mc:Fallback xmlns="">
          <p:pic>
            <p:nvPicPr>
              <p:cNvPr id="565255" name="Ink 7"/>
              <p:cNvPicPr>
                <a:picLocks noRot="1" noChangeAspect="1" noEditPoints="1" noChangeArrowheads="1" noChangeShapeType="1"/>
              </p:cNvPicPr>
              <p:nvPr/>
            </p:nvPicPr>
            <p:blipFill>
              <a:blip r:embed="rId9"/>
              <a:stretch>
                <a:fillRect/>
              </a:stretch>
            </p:blipFill>
            <p:spPr>
              <a:xfrm>
                <a:off x="7249076" y="6320036"/>
                <a:ext cx="360553" cy="4442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65256" name="Ink 8"/>
              <p14:cNvContentPartPr>
                <a14:cpLocks xmlns:a14="http://schemas.microsoft.com/office/drawing/2010/main" noRot="1" noChangeAspect="1" noEditPoints="1" noChangeArrowheads="1" noChangeShapeType="1"/>
              </p14:cNvContentPartPr>
              <p14:nvPr/>
            </p14:nvContentPartPr>
            <p14:xfrm>
              <a:off x="6437313" y="5197475"/>
              <a:ext cx="1000125" cy="1568450"/>
            </p14:xfrm>
          </p:contentPart>
        </mc:Choice>
        <mc:Fallback xmlns="">
          <p:pic>
            <p:nvPicPr>
              <p:cNvPr id="565256" name="Ink 8"/>
              <p:cNvPicPr>
                <a:picLocks noRot="1" noChangeAspect="1" noEditPoints="1" noChangeArrowheads="1" noChangeShapeType="1"/>
              </p:cNvPicPr>
              <p:nvPr/>
            </p:nvPicPr>
            <p:blipFill>
              <a:blip r:embed="rId11"/>
              <a:stretch>
                <a:fillRect/>
              </a:stretch>
            </p:blipFill>
            <p:spPr>
              <a:xfrm>
                <a:off x="6430833" y="5191355"/>
                <a:ext cx="1015246" cy="1595449"/>
              </a:xfrm>
              <a:prstGeom prst="rect">
                <a:avLst/>
              </a:prstGeom>
            </p:spPr>
          </p:pic>
        </mc:Fallback>
      </mc:AlternateContent>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lstStyle/>
          <a:p>
            <a:r>
              <a:rPr lang="en-US" altLang="en-US"/>
              <a:t>EXPENDITURE CYCLE BUSINESS ACTIVITIES</a:t>
            </a:r>
          </a:p>
        </p:txBody>
      </p:sp>
      <p:sp>
        <p:nvSpPr>
          <p:cNvPr id="568323" name="Rectangle 3"/>
          <p:cNvSpPr>
            <a:spLocks noGrp="1" noChangeArrowheads="1"/>
          </p:cNvSpPr>
          <p:nvPr>
            <p:ph type="body" idx="1"/>
          </p:nvPr>
        </p:nvSpPr>
        <p:spPr>
          <a:xfrm>
            <a:off x="457200" y="1600200"/>
            <a:ext cx="8229600" cy="4724400"/>
          </a:xfrm>
        </p:spPr>
        <p:txBody>
          <a:bodyPr/>
          <a:lstStyle/>
          <a:p>
            <a:r>
              <a:rPr lang="en-US" altLang="en-US" sz="2600"/>
              <a:t>The three basic activities performed in the expenditure cycle are:</a:t>
            </a:r>
          </a:p>
          <a:p>
            <a:pPr lvl="1"/>
            <a:r>
              <a:rPr lang="en-US" altLang="en-US" sz="2300"/>
              <a:t>Ordering goods, supplies, and services</a:t>
            </a:r>
          </a:p>
          <a:p>
            <a:pPr lvl="1"/>
            <a:r>
              <a:rPr lang="en-US" altLang="en-US" sz="2300"/>
              <a:t>Receiving and storing these items</a:t>
            </a:r>
          </a:p>
          <a:p>
            <a:pPr lvl="1"/>
            <a:r>
              <a:rPr lang="en-US" altLang="en-US" sz="2300"/>
              <a:t>Paying for these items</a:t>
            </a:r>
          </a:p>
          <a:p>
            <a:r>
              <a:rPr lang="en-US" altLang="en-US" sz="2600"/>
              <a:t>These activities mirror the activities in the revenue cycle.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lstStyle/>
          <a:p>
            <a:r>
              <a:rPr lang="en-US" altLang="en-US"/>
              <a:t>EXPENDITURE CYCLE BUSINESS ACTIVITIES</a:t>
            </a:r>
          </a:p>
        </p:txBody>
      </p:sp>
      <p:sp>
        <p:nvSpPr>
          <p:cNvPr id="569347" name="Rectangle 3"/>
          <p:cNvSpPr>
            <a:spLocks noGrp="1" noChangeArrowheads="1"/>
          </p:cNvSpPr>
          <p:nvPr>
            <p:ph type="body" idx="1"/>
          </p:nvPr>
        </p:nvSpPr>
        <p:spPr>
          <a:xfrm>
            <a:off x="457200" y="1600200"/>
            <a:ext cx="8229600" cy="4724400"/>
          </a:xfrm>
        </p:spPr>
        <p:txBody>
          <a:bodyPr/>
          <a:lstStyle/>
          <a:p>
            <a:r>
              <a:rPr lang="en-US" altLang="en-US" sz="2600"/>
              <a:t>The three basic activities performed in the expenditure cycle are:</a:t>
            </a:r>
          </a:p>
          <a:p>
            <a:pPr lvl="1"/>
            <a:r>
              <a:rPr lang="en-US" altLang="en-US" sz="2300" b="1">
                <a:solidFill>
                  <a:srgbClr val="CC0000"/>
                </a:solidFill>
              </a:rPr>
              <a:t>Ordering goods, supplies, and services</a:t>
            </a:r>
          </a:p>
          <a:p>
            <a:pPr lvl="1"/>
            <a:r>
              <a:rPr lang="en-US" altLang="en-US" sz="2300"/>
              <a:t>Receiving and storing these items</a:t>
            </a:r>
          </a:p>
          <a:p>
            <a:pPr lvl="1"/>
            <a:r>
              <a:rPr lang="en-US" altLang="en-US" sz="2300"/>
              <a:t>Paying for these items</a:t>
            </a:r>
          </a:p>
          <a:p>
            <a:r>
              <a:rPr lang="en-US" altLang="en-US" sz="2600"/>
              <a:t>These activities mirror the activities in the revenue cycle.</a:t>
            </a:r>
          </a:p>
        </p:txBody>
      </p:sp>
      <p:sp>
        <p:nvSpPr>
          <p:cNvPr id="569348" name="Rectangle 4"/>
          <p:cNvSpPr>
            <a:spLocks noChangeArrowheads="1"/>
          </p:cNvSpPr>
          <p:nvPr/>
        </p:nvSpPr>
        <p:spPr bwMode="auto">
          <a:xfrm>
            <a:off x="762000" y="2438400"/>
            <a:ext cx="6934200" cy="533400"/>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69348"/>
                                        </p:tgtEl>
                                        <p:attrNameLst>
                                          <p:attrName>style.visibility</p:attrName>
                                        </p:attrNameLst>
                                      </p:cBhvr>
                                      <p:to>
                                        <p:strVal val="visible"/>
                                      </p:to>
                                    </p:set>
                                    <p:anim calcmode="lin" valueType="num">
                                      <p:cBhvr>
                                        <p:cTn id="7" dur="500" fill="hold"/>
                                        <p:tgtEl>
                                          <p:spTgt spid="569348"/>
                                        </p:tgtEl>
                                        <p:attrNameLst>
                                          <p:attrName>ppt_w</p:attrName>
                                        </p:attrNameLst>
                                      </p:cBhvr>
                                      <p:tavLst>
                                        <p:tav tm="0">
                                          <p:val>
                                            <p:fltVal val="0"/>
                                          </p:val>
                                        </p:tav>
                                        <p:tav tm="100000">
                                          <p:val>
                                            <p:strVal val="#ppt_w"/>
                                          </p:val>
                                        </p:tav>
                                      </p:tavLst>
                                    </p:anim>
                                    <p:anim calcmode="lin" valueType="num">
                                      <p:cBhvr>
                                        <p:cTn id="8" dur="500" fill="hold"/>
                                        <p:tgtEl>
                                          <p:spTgt spid="5693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r>
              <a:rPr lang="en-US" altLang="en-US"/>
              <a:t>ORDERING GOODS, SUPPLIES, AND SERVICES</a:t>
            </a:r>
          </a:p>
        </p:txBody>
      </p:sp>
      <p:sp>
        <p:nvSpPr>
          <p:cNvPr id="570371" name="Rectangle 3"/>
          <p:cNvSpPr>
            <a:spLocks noGrp="1" noChangeArrowheads="1"/>
          </p:cNvSpPr>
          <p:nvPr>
            <p:ph type="body" idx="1"/>
          </p:nvPr>
        </p:nvSpPr>
        <p:spPr>
          <a:xfrm>
            <a:off x="457200" y="1600200"/>
            <a:ext cx="8229600" cy="4724400"/>
          </a:xfrm>
        </p:spPr>
        <p:txBody>
          <a:bodyPr/>
          <a:lstStyle/>
          <a:p>
            <a:r>
              <a:rPr lang="en-US" altLang="en-US" sz="2600"/>
              <a:t>Key decisions in this process involve identifying what, when, and how much to purchase and from whom.</a:t>
            </a:r>
          </a:p>
          <a:p>
            <a:r>
              <a:rPr lang="en-US" altLang="en-US" sz="2600"/>
              <a:t>Weaknesses in inventory control can create significant problems with this process:</a:t>
            </a:r>
          </a:p>
          <a:p>
            <a:pPr lvl="1"/>
            <a:r>
              <a:rPr lang="en-US" altLang="en-US" sz="2300"/>
              <a:t>Inaccurate records cause shortages.</a:t>
            </a:r>
          </a:p>
          <a:p>
            <a:r>
              <a:rPr lang="en-US" altLang="en-US" sz="2600"/>
              <a:t>One of the key factors affecting this process is the inventory control method to be used.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r>
              <a:rPr lang="en-US" altLang="en-US"/>
              <a:t>ORDERING GOODS, SUPPLIES, AND SERVICES</a:t>
            </a:r>
          </a:p>
        </p:txBody>
      </p:sp>
      <p:sp>
        <p:nvSpPr>
          <p:cNvPr id="571395" name="Rectangle 3"/>
          <p:cNvSpPr>
            <a:spLocks noGrp="1" noChangeArrowheads="1"/>
          </p:cNvSpPr>
          <p:nvPr>
            <p:ph type="body" idx="1"/>
          </p:nvPr>
        </p:nvSpPr>
        <p:spPr>
          <a:xfrm>
            <a:off x="457200" y="1600200"/>
            <a:ext cx="8229600" cy="4724400"/>
          </a:xfrm>
        </p:spPr>
        <p:txBody>
          <a:bodyPr/>
          <a:lstStyle/>
          <a:p>
            <a:r>
              <a:rPr lang="en-US" altLang="en-US" sz="2600" dirty="0"/>
              <a:t>Alternate Inventory Control Methods</a:t>
            </a:r>
          </a:p>
          <a:p>
            <a:pPr lvl="1"/>
            <a:r>
              <a:rPr lang="en-US" altLang="en-US" sz="2300" dirty="0" smtClean="0"/>
              <a:t>Three </a:t>
            </a:r>
            <a:r>
              <a:rPr lang="en-US" altLang="en-US" sz="2300" dirty="0"/>
              <a:t>alternate approaches to inventory control:</a:t>
            </a:r>
          </a:p>
          <a:p>
            <a:pPr lvl="2"/>
            <a:r>
              <a:rPr lang="en-US" altLang="en-US" dirty="0"/>
              <a:t>Economic Order Quantity (EOQ)</a:t>
            </a:r>
          </a:p>
          <a:p>
            <a:pPr lvl="2"/>
            <a:r>
              <a:rPr lang="en-US" altLang="en-US" dirty="0"/>
              <a:t>Just in Time Inventory (JIT)</a:t>
            </a:r>
          </a:p>
          <a:p>
            <a:pPr lvl="2"/>
            <a:r>
              <a:rPr lang="en-US" altLang="en-US" dirty="0"/>
              <a:t>Materials Requirements Planning (MRP)</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p:txBody>
          <a:bodyPr/>
          <a:lstStyle/>
          <a:p>
            <a:r>
              <a:rPr lang="en-US" altLang="en-US"/>
              <a:t>ORDERING GOODS, SUPPLIES, AND SERVICES</a:t>
            </a:r>
          </a:p>
        </p:txBody>
      </p:sp>
      <p:sp>
        <p:nvSpPr>
          <p:cNvPr id="572419" name="Rectangle 3"/>
          <p:cNvSpPr>
            <a:spLocks noGrp="1" noChangeArrowheads="1"/>
          </p:cNvSpPr>
          <p:nvPr>
            <p:ph type="body" idx="1"/>
          </p:nvPr>
        </p:nvSpPr>
        <p:spPr>
          <a:xfrm>
            <a:off x="457200" y="1600200"/>
            <a:ext cx="8229600" cy="4724400"/>
          </a:xfrm>
        </p:spPr>
        <p:txBody>
          <a:bodyPr/>
          <a:lstStyle/>
          <a:p>
            <a:r>
              <a:rPr lang="en-US" altLang="en-US" sz="2600"/>
              <a:t>Alternate Inventory Control Methods</a:t>
            </a:r>
          </a:p>
          <a:p>
            <a:pPr lvl="1"/>
            <a:r>
              <a:rPr lang="en-US" altLang="en-US" sz="2300"/>
              <a:t>We will consider three alternate approaches to inventory control:</a:t>
            </a:r>
          </a:p>
          <a:p>
            <a:pPr lvl="2"/>
            <a:r>
              <a:rPr lang="en-US" altLang="en-US" b="1">
                <a:solidFill>
                  <a:srgbClr val="00CC00"/>
                </a:solidFill>
              </a:rPr>
              <a:t>Economic Order Quantity (EOQ)</a:t>
            </a:r>
          </a:p>
          <a:p>
            <a:pPr lvl="2"/>
            <a:r>
              <a:rPr lang="en-US" altLang="en-US"/>
              <a:t>Materials Requirements Planning (MRP)</a:t>
            </a:r>
          </a:p>
          <a:p>
            <a:pPr lvl="2"/>
            <a:r>
              <a:rPr lang="en-US" altLang="en-US"/>
              <a:t>Just in Time Inventory (JIT)</a:t>
            </a:r>
          </a:p>
        </p:txBody>
      </p:sp>
      <p:sp>
        <p:nvSpPr>
          <p:cNvPr id="572420" name="Rectangle 4"/>
          <p:cNvSpPr>
            <a:spLocks noChangeArrowheads="1"/>
          </p:cNvSpPr>
          <p:nvPr/>
        </p:nvSpPr>
        <p:spPr bwMode="auto">
          <a:xfrm>
            <a:off x="1371600" y="2819400"/>
            <a:ext cx="4876800" cy="4572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72420"/>
                                        </p:tgtEl>
                                        <p:attrNameLst>
                                          <p:attrName>style.visibility</p:attrName>
                                        </p:attrNameLst>
                                      </p:cBhvr>
                                      <p:to>
                                        <p:strVal val="visible"/>
                                      </p:to>
                                    </p:set>
                                    <p:anim calcmode="lin" valueType="num">
                                      <p:cBhvr>
                                        <p:cTn id="7" dur="500" fill="hold"/>
                                        <p:tgtEl>
                                          <p:spTgt spid="572420"/>
                                        </p:tgtEl>
                                        <p:attrNameLst>
                                          <p:attrName>ppt_w</p:attrName>
                                        </p:attrNameLst>
                                      </p:cBhvr>
                                      <p:tavLst>
                                        <p:tav tm="0">
                                          <p:val>
                                            <p:fltVal val="0"/>
                                          </p:val>
                                        </p:tav>
                                        <p:tav tm="100000">
                                          <p:val>
                                            <p:strVal val="#ppt_w"/>
                                          </p:val>
                                        </p:tav>
                                      </p:tavLst>
                                    </p:anim>
                                    <p:anim calcmode="lin" valueType="num">
                                      <p:cBhvr>
                                        <p:cTn id="8" dur="500" fill="hold"/>
                                        <p:tgtEl>
                                          <p:spTgt spid="5724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p:txBody>
          <a:bodyPr/>
          <a:lstStyle/>
          <a:p>
            <a:r>
              <a:rPr lang="en-US" altLang="en-US"/>
              <a:t>ORDERING GOODS, SUPPLIES, AND SERVICES</a:t>
            </a:r>
          </a:p>
        </p:txBody>
      </p:sp>
      <p:sp>
        <p:nvSpPr>
          <p:cNvPr id="573443"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2200"/>
              <a:t>EOQ is the traditional approach to managing inventory.</a:t>
            </a:r>
          </a:p>
          <a:p>
            <a:pPr lvl="1">
              <a:lnSpc>
                <a:spcPct val="90000"/>
              </a:lnSpc>
            </a:pPr>
            <a:r>
              <a:rPr lang="en-US" altLang="en-US" sz="2100"/>
              <a:t>Goal:  Maintain enough stock so that production doesn’t get interrupted.</a:t>
            </a:r>
          </a:p>
          <a:p>
            <a:pPr lvl="1">
              <a:lnSpc>
                <a:spcPct val="90000"/>
              </a:lnSpc>
            </a:pPr>
            <a:r>
              <a:rPr lang="en-US" altLang="en-US" sz="2100"/>
              <a:t>Under this approach, an optimal order size is calculated by minimizing the sum of several costs:</a:t>
            </a:r>
          </a:p>
          <a:p>
            <a:pPr lvl="2">
              <a:lnSpc>
                <a:spcPct val="90000"/>
              </a:lnSpc>
            </a:pPr>
            <a:r>
              <a:rPr lang="en-US" altLang="en-US" sz="2100"/>
              <a:t>Ordering costs</a:t>
            </a:r>
          </a:p>
          <a:p>
            <a:pPr lvl="2">
              <a:lnSpc>
                <a:spcPct val="90000"/>
              </a:lnSpc>
            </a:pPr>
            <a:r>
              <a:rPr lang="en-US" altLang="en-US" sz="2100"/>
              <a:t>Carrying costs</a:t>
            </a:r>
          </a:p>
          <a:p>
            <a:pPr lvl="2">
              <a:lnSpc>
                <a:spcPct val="90000"/>
              </a:lnSpc>
            </a:pPr>
            <a:r>
              <a:rPr lang="en-US" altLang="en-US" sz="2100"/>
              <a:t>Stockout costs</a:t>
            </a:r>
          </a:p>
          <a:p>
            <a:pPr lvl="1">
              <a:lnSpc>
                <a:spcPct val="90000"/>
              </a:lnSpc>
            </a:pPr>
            <a:r>
              <a:rPr lang="en-US" altLang="en-US" sz="2100"/>
              <a:t>The EOQ formula is also used to calculate reorder point, i.e., the inventory level at which a new order should be placed.</a:t>
            </a:r>
          </a:p>
          <a:p>
            <a:pPr lvl="1">
              <a:lnSpc>
                <a:spcPct val="90000"/>
              </a:lnSpc>
            </a:pPr>
            <a:r>
              <a:rPr lang="en-US" altLang="en-US" sz="2100"/>
              <a:t>Other, more recent approaches try to minimize or eliminate the amount of inventory carried.</a:t>
            </a:r>
          </a:p>
        </p:txBody>
      </p:sp>
      <mc:AlternateContent xmlns:mc="http://schemas.openxmlformats.org/markup-compatibility/2006" xmlns:p14="http://schemas.microsoft.com/office/powerpoint/2010/main">
        <mc:Choice Requires="p14">
          <p:contentPart p14:bwMode="auto" r:id="rId2">
            <p14:nvContentPartPr>
              <p14:cNvPr id="573446" name="Ink 6"/>
              <p14:cNvContentPartPr>
                <a14:cpLocks xmlns:a14="http://schemas.microsoft.com/office/drawing/2010/main" noRot="1" noChangeAspect="1" noEditPoints="1" noChangeArrowheads="1" noChangeShapeType="1"/>
              </p14:cNvContentPartPr>
              <p14:nvPr/>
            </p14:nvContentPartPr>
            <p14:xfrm>
              <a:off x="3790950" y="3284538"/>
              <a:ext cx="3376613" cy="958850"/>
            </p14:xfrm>
          </p:contentPart>
        </mc:Choice>
        <mc:Fallback xmlns="">
          <p:pic>
            <p:nvPicPr>
              <p:cNvPr id="573446" name="Ink 6"/>
              <p:cNvPicPr>
                <a:picLocks noRot="1" noChangeAspect="1" noEditPoints="1" noChangeArrowheads="1" noChangeShapeType="1"/>
              </p:cNvPicPr>
              <p:nvPr/>
            </p:nvPicPr>
            <p:blipFill>
              <a:blip r:embed="rId3"/>
              <a:stretch>
                <a:fillRect/>
              </a:stretch>
            </p:blipFill>
            <p:spPr>
              <a:xfrm>
                <a:off x="3767909" y="3276617"/>
                <a:ext cx="3414415" cy="99053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73445" name="Ink 5"/>
              <p14:cNvContentPartPr>
                <a14:cpLocks xmlns:a14="http://schemas.microsoft.com/office/drawing/2010/main" noRot="1" noChangeAspect="1" noEditPoints="1" noChangeArrowheads="1" noChangeShapeType="1"/>
              </p14:cNvContentPartPr>
              <p14:nvPr/>
            </p14:nvContentPartPr>
            <p14:xfrm>
              <a:off x="8661400" y="5741988"/>
              <a:ext cx="1588" cy="1587"/>
            </p14:xfrm>
          </p:contentPart>
        </mc:Choice>
        <mc:Fallback xmlns="">
          <p:pic>
            <p:nvPicPr>
              <p:cNvPr id="573445" name="Ink 5"/>
              <p:cNvPicPr>
                <a:picLocks noRot="1" noChangeAspect="1" noEditPoints="1" noChangeArrowheads="1" noChangeShapeType="1"/>
              </p:cNvPicPr>
              <p:nvPr/>
            </p:nvPicPr>
            <p:blipFill>
              <a:blip r:embed="rId5"/>
              <a:stretch>
                <a:fillRect/>
              </a:stretch>
            </p:blipFill>
            <p:spPr>
              <a:xfrm>
                <a:off x="8583588" y="5664225"/>
                <a:ext cx="157212" cy="15711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73450" name="Ink 10"/>
              <p14:cNvContentPartPr>
                <a14:cpLocks xmlns:a14="http://schemas.microsoft.com/office/drawing/2010/main" noRot="1" noChangeAspect="1" noEditPoints="1" noChangeArrowheads="1" noChangeShapeType="1"/>
              </p14:cNvContentPartPr>
              <p14:nvPr/>
            </p14:nvContentPartPr>
            <p14:xfrm>
              <a:off x="6381750" y="3557588"/>
              <a:ext cx="230188" cy="244475"/>
            </p14:xfrm>
          </p:contentPart>
        </mc:Choice>
        <mc:Fallback xmlns="">
          <p:pic>
            <p:nvPicPr>
              <p:cNvPr id="573450" name="Ink 10"/>
              <p:cNvPicPr>
                <a:picLocks noRot="1" noChangeAspect="1" noEditPoints="1" noChangeArrowheads="1" noChangeShapeType="1"/>
              </p:cNvPicPr>
              <p:nvPr/>
            </p:nvPicPr>
            <p:blipFill>
              <a:blip r:embed="rId7"/>
              <a:stretch>
                <a:fillRect/>
              </a:stretch>
            </p:blipFill>
            <p:spPr>
              <a:xfrm>
                <a:off x="6369862" y="3543186"/>
                <a:ext cx="256125" cy="273999"/>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p:txBody>
          <a:bodyPr/>
          <a:lstStyle/>
          <a:p>
            <a:r>
              <a:rPr lang="en-US" altLang="en-US"/>
              <a:t>ORDERING GOODS, SUPPLIES, AND SERVICES</a:t>
            </a:r>
          </a:p>
        </p:txBody>
      </p:sp>
      <p:sp>
        <p:nvSpPr>
          <p:cNvPr id="574467" name="Rectangle 3"/>
          <p:cNvSpPr>
            <a:spLocks noGrp="1" noChangeArrowheads="1"/>
          </p:cNvSpPr>
          <p:nvPr>
            <p:ph type="body" idx="1"/>
          </p:nvPr>
        </p:nvSpPr>
        <p:spPr>
          <a:xfrm>
            <a:off x="457200" y="1600200"/>
            <a:ext cx="8229600" cy="4724400"/>
          </a:xfrm>
        </p:spPr>
        <p:txBody>
          <a:bodyPr/>
          <a:lstStyle/>
          <a:p>
            <a:r>
              <a:rPr lang="en-US" altLang="en-US" sz="2600"/>
              <a:t>Alternate Inventory Control Methods</a:t>
            </a:r>
          </a:p>
          <a:p>
            <a:pPr lvl="1"/>
            <a:r>
              <a:rPr lang="en-US" altLang="en-US" sz="2300"/>
              <a:t>We will consider three alternate approaches to inventory control:</a:t>
            </a:r>
          </a:p>
          <a:p>
            <a:pPr lvl="2"/>
            <a:r>
              <a:rPr lang="en-US" altLang="en-US"/>
              <a:t>Economic Order Quantity (EOQ)</a:t>
            </a:r>
          </a:p>
          <a:p>
            <a:pPr lvl="2"/>
            <a:r>
              <a:rPr lang="en-US" altLang="en-US" b="1">
                <a:solidFill>
                  <a:srgbClr val="00CC00"/>
                </a:solidFill>
              </a:rPr>
              <a:t>Materials Requirements Planning (MRP)</a:t>
            </a:r>
          </a:p>
          <a:p>
            <a:pPr lvl="2"/>
            <a:r>
              <a:rPr lang="en-US" altLang="en-US"/>
              <a:t>Just in Time Inventory (JIT)</a:t>
            </a:r>
          </a:p>
        </p:txBody>
      </p:sp>
      <p:sp>
        <p:nvSpPr>
          <p:cNvPr id="574468" name="Rectangle 4"/>
          <p:cNvSpPr>
            <a:spLocks noChangeArrowheads="1"/>
          </p:cNvSpPr>
          <p:nvPr/>
        </p:nvSpPr>
        <p:spPr bwMode="auto">
          <a:xfrm>
            <a:off x="1295400" y="3276600"/>
            <a:ext cx="6019800" cy="4572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74468"/>
                                        </p:tgtEl>
                                        <p:attrNameLst>
                                          <p:attrName>style.visibility</p:attrName>
                                        </p:attrNameLst>
                                      </p:cBhvr>
                                      <p:to>
                                        <p:strVal val="visible"/>
                                      </p:to>
                                    </p:set>
                                    <p:anim calcmode="lin" valueType="num">
                                      <p:cBhvr>
                                        <p:cTn id="7" dur="500" fill="hold"/>
                                        <p:tgtEl>
                                          <p:spTgt spid="574468"/>
                                        </p:tgtEl>
                                        <p:attrNameLst>
                                          <p:attrName>ppt_w</p:attrName>
                                        </p:attrNameLst>
                                      </p:cBhvr>
                                      <p:tavLst>
                                        <p:tav tm="0">
                                          <p:val>
                                            <p:fltVal val="0"/>
                                          </p:val>
                                        </p:tav>
                                        <p:tav tm="100000">
                                          <p:val>
                                            <p:strVal val="#ppt_w"/>
                                          </p:val>
                                        </p:tav>
                                      </p:tavLst>
                                    </p:anim>
                                    <p:anim calcmode="lin" valueType="num">
                                      <p:cBhvr>
                                        <p:cTn id="8" dur="500" fill="hold"/>
                                        <p:tgtEl>
                                          <p:spTgt spid="5744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8"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p:txBody>
          <a:bodyPr/>
          <a:lstStyle/>
          <a:p>
            <a:r>
              <a:rPr lang="en-US" altLang="en-US"/>
              <a:t>ORDERING GOODS, SUPPLIES, AND SERVICES</a:t>
            </a:r>
          </a:p>
        </p:txBody>
      </p:sp>
      <p:sp>
        <p:nvSpPr>
          <p:cNvPr id="575491" name="Rectangle 3"/>
          <p:cNvSpPr>
            <a:spLocks noGrp="1" noChangeArrowheads="1"/>
          </p:cNvSpPr>
          <p:nvPr>
            <p:ph type="body" idx="1"/>
          </p:nvPr>
        </p:nvSpPr>
        <p:spPr>
          <a:xfrm>
            <a:off x="457200" y="1600200"/>
            <a:ext cx="8229600" cy="4800600"/>
          </a:xfrm>
        </p:spPr>
        <p:txBody>
          <a:bodyPr/>
          <a:lstStyle/>
          <a:p>
            <a:r>
              <a:rPr lang="en-US" altLang="en-US" sz="2600"/>
              <a:t>MRP seeks to reduce inventory levels by improving the accuracy of forecasting techniques and carefully scheduling production and purchasing around that forecast.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p:txBody>
          <a:bodyPr/>
          <a:lstStyle/>
          <a:p>
            <a:r>
              <a:rPr lang="en-US" altLang="en-US"/>
              <a:t>ORDERING GOODS, SUPPLIES, AND SERVICES</a:t>
            </a:r>
          </a:p>
        </p:txBody>
      </p:sp>
      <p:sp>
        <p:nvSpPr>
          <p:cNvPr id="576515" name="Rectangle 3"/>
          <p:cNvSpPr>
            <a:spLocks noGrp="1" noChangeArrowheads="1"/>
          </p:cNvSpPr>
          <p:nvPr>
            <p:ph type="body" idx="1"/>
          </p:nvPr>
        </p:nvSpPr>
        <p:spPr>
          <a:xfrm>
            <a:off x="457200" y="1600200"/>
            <a:ext cx="8229600" cy="4724400"/>
          </a:xfrm>
        </p:spPr>
        <p:txBody>
          <a:bodyPr/>
          <a:lstStyle/>
          <a:p>
            <a:r>
              <a:rPr lang="en-US" altLang="en-US" sz="2600"/>
              <a:t>Alternate Inventory Control Methods</a:t>
            </a:r>
          </a:p>
          <a:p>
            <a:pPr lvl="1"/>
            <a:r>
              <a:rPr lang="en-US" altLang="en-US" sz="2300"/>
              <a:t>We will consider three alternate approaches to inventory control:</a:t>
            </a:r>
          </a:p>
          <a:p>
            <a:pPr lvl="2"/>
            <a:r>
              <a:rPr lang="en-US" altLang="en-US"/>
              <a:t>Economic Order Quantity (EOQ)</a:t>
            </a:r>
          </a:p>
          <a:p>
            <a:pPr lvl="2"/>
            <a:r>
              <a:rPr lang="en-US" altLang="en-US"/>
              <a:t>Materials Requirements Planning (MRP)</a:t>
            </a:r>
          </a:p>
          <a:p>
            <a:pPr lvl="2"/>
            <a:r>
              <a:rPr lang="en-US" altLang="en-US" b="1">
                <a:solidFill>
                  <a:srgbClr val="00CC00"/>
                </a:solidFill>
              </a:rPr>
              <a:t>Just in Time Inventory (JIT)</a:t>
            </a:r>
          </a:p>
        </p:txBody>
      </p:sp>
      <p:sp>
        <p:nvSpPr>
          <p:cNvPr id="576516" name="Rectangle 4"/>
          <p:cNvSpPr>
            <a:spLocks noChangeArrowheads="1"/>
          </p:cNvSpPr>
          <p:nvPr/>
        </p:nvSpPr>
        <p:spPr bwMode="auto">
          <a:xfrm>
            <a:off x="1371600" y="3708400"/>
            <a:ext cx="4343400" cy="4572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76516"/>
                                        </p:tgtEl>
                                        <p:attrNameLst>
                                          <p:attrName>style.visibility</p:attrName>
                                        </p:attrNameLst>
                                      </p:cBhvr>
                                      <p:to>
                                        <p:strVal val="visible"/>
                                      </p:to>
                                    </p:set>
                                    <p:anim calcmode="lin" valueType="num">
                                      <p:cBhvr>
                                        <p:cTn id="7" dur="500" fill="hold"/>
                                        <p:tgtEl>
                                          <p:spTgt spid="576516"/>
                                        </p:tgtEl>
                                        <p:attrNameLst>
                                          <p:attrName>ppt_w</p:attrName>
                                        </p:attrNameLst>
                                      </p:cBhvr>
                                      <p:tavLst>
                                        <p:tav tm="0">
                                          <p:val>
                                            <p:fltVal val="0"/>
                                          </p:val>
                                        </p:tav>
                                        <p:tav tm="100000">
                                          <p:val>
                                            <p:strVal val="#ppt_w"/>
                                          </p:val>
                                        </p:tav>
                                      </p:tavLst>
                                    </p:anim>
                                    <p:anim calcmode="lin" valueType="num">
                                      <p:cBhvr>
                                        <p:cTn id="8" dur="500" fill="hold"/>
                                        <p:tgtEl>
                                          <p:spTgt spid="5765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p:txBody>
          <a:bodyPr/>
          <a:lstStyle/>
          <a:p>
            <a:r>
              <a:rPr lang="en-US" altLang="en-US"/>
              <a:t>ORDERING GOODS, SUPPLIES, AND SERVICES</a:t>
            </a:r>
          </a:p>
        </p:txBody>
      </p:sp>
      <p:sp>
        <p:nvSpPr>
          <p:cNvPr id="577539" name="Rectangle 3"/>
          <p:cNvSpPr>
            <a:spLocks noGrp="1" noChangeArrowheads="1"/>
          </p:cNvSpPr>
          <p:nvPr>
            <p:ph type="body" idx="1"/>
          </p:nvPr>
        </p:nvSpPr>
        <p:spPr>
          <a:xfrm>
            <a:off x="457200" y="1600200"/>
            <a:ext cx="8229600" cy="4800600"/>
          </a:xfrm>
        </p:spPr>
        <p:txBody>
          <a:bodyPr/>
          <a:lstStyle/>
          <a:p>
            <a:r>
              <a:rPr lang="en-US" altLang="en-US" sz="2200"/>
              <a:t>JIT systems attempt to minimize or eliminate inventory by purchasing or producing only in response to actual (as opposed to forecasted) sales.</a:t>
            </a:r>
          </a:p>
          <a:p>
            <a:r>
              <a:rPr lang="en-US" altLang="en-US" sz="2200"/>
              <a:t>Demand pull.</a:t>
            </a:r>
          </a:p>
          <a:p>
            <a:r>
              <a:rPr lang="en-US" altLang="en-US" sz="2200"/>
              <a:t>These systems have frequent, small deliveries of materials, parts, and supplies directly to the location where production will occur.</a:t>
            </a:r>
          </a:p>
          <a:p>
            <a:r>
              <a:rPr lang="en-US" altLang="en-US" sz="2200"/>
              <a:t>A factory with a JIT system will have multiple receiving docks for their various work centers.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p:txBody>
          <a:bodyPr/>
          <a:lstStyle/>
          <a:p>
            <a:r>
              <a:rPr lang="en-US" altLang="en-US"/>
              <a:t>ORDERING GOODS, SUPPLIES, AND SERVICES</a:t>
            </a:r>
          </a:p>
        </p:txBody>
      </p:sp>
      <p:sp>
        <p:nvSpPr>
          <p:cNvPr id="578563" name="Rectangle 3"/>
          <p:cNvSpPr>
            <a:spLocks noGrp="1" noChangeArrowheads="1"/>
          </p:cNvSpPr>
          <p:nvPr>
            <p:ph type="body" idx="1"/>
          </p:nvPr>
        </p:nvSpPr>
        <p:spPr>
          <a:xfrm>
            <a:off x="457200" y="1600200"/>
            <a:ext cx="8229600" cy="4800600"/>
          </a:xfrm>
        </p:spPr>
        <p:txBody>
          <a:bodyPr/>
          <a:lstStyle/>
          <a:p>
            <a:r>
              <a:rPr lang="en-US" altLang="en-US" sz="2600"/>
              <a:t>Similarities and differences between MRP and JIT:</a:t>
            </a:r>
          </a:p>
          <a:p>
            <a:pPr lvl="1"/>
            <a:r>
              <a:rPr lang="en-US" altLang="en-US" sz="2300" b="1">
                <a:solidFill>
                  <a:srgbClr val="CC0000"/>
                </a:solidFill>
              </a:rPr>
              <a:t>Scheduling production and inventory accumulation</a:t>
            </a:r>
          </a:p>
        </p:txBody>
      </p:sp>
      <p:sp>
        <p:nvSpPr>
          <p:cNvPr id="578564" name="Rectangle 4"/>
          <p:cNvSpPr>
            <a:spLocks noChangeArrowheads="1"/>
          </p:cNvSpPr>
          <p:nvPr/>
        </p:nvSpPr>
        <p:spPr bwMode="auto">
          <a:xfrm>
            <a:off x="1600200" y="3581400"/>
            <a:ext cx="7086600" cy="2057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MRP schedules production to meet estimated sales and creates a stock of finished goods inventory to be available for those sales.</a:t>
            </a:r>
          </a:p>
          <a:p>
            <a:r>
              <a:rPr lang="en-US" altLang="en-US" sz="1800"/>
              <a:t>JIT schedules production in response to actual sales and virtually eliminates finished goods inventory, because goods are sold before they’re made.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78564"/>
                                        </p:tgtEl>
                                        <p:attrNameLst>
                                          <p:attrName>style.visibility</p:attrName>
                                        </p:attrNameLst>
                                      </p:cBhvr>
                                      <p:to>
                                        <p:strVal val="visible"/>
                                      </p:to>
                                    </p:set>
                                    <p:anim calcmode="lin" valueType="num">
                                      <p:cBhvr>
                                        <p:cTn id="7" dur="500" fill="hold"/>
                                        <p:tgtEl>
                                          <p:spTgt spid="578564"/>
                                        </p:tgtEl>
                                        <p:attrNameLst>
                                          <p:attrName>ppt_w</p:attrName>
                                        </p:attrNameLst>
                                      </p:cBhvr>
                                      <p:tavLst>
                                        <p:tav tm="0">
                                          <p:val>
                                            <p:fltVal val="0"/>
                                          </p:val>
                                        </p:tav>
                                        <p:tav tm="100000">
                                          <p:val>
                                            <p:strVal val="#ppt_w"/>
                                          </p:val>
                                        </p:tav>
                                      </p:tavLst>
                                    </p:anim>
                                    <p:anim calcmode="lin" valueType="num">
                                      <p:cBhvr>
                                        <p:cTn id="8" dur="500" fill="hold"/>
                                        <p:tgtEl>
                                          <p:spTgt spid="5785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564" grpId="0" bldLvl="2"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altLang="en-US"/>
              <a:t>ORDERING GOODS, SUPPLIES, AND SERVICES</a:t>
            </a:r>
          </a:p>
        </p:txBody>
      </p:sp>
      <p:sp>
        <p:nvSpPr>
          <p:cNvPr id="579587" name="Rectangle 3"/>
          <p:cNvSpPr>
            <a:spLocks noGrp="1" noChangeArrowheads="1"/>
          </p:cNvSpPr>
          <p:nvPr>
            <p:ph type="body" idx="1"/>
          </p:nvPr>
        </p:nvSpPr>
        <p:spPr>
          <a:xfrm>
            <a:off x="457200" y="1600200"/>
            <a:ext cx="8229600" cy="4800600"/>
          </a:xfrm>
        </p:spPr>
        <p:txBody>
          <a:bodyPr/>
          <a:lstStyle/>
          <a:p>
            <a:r>
              <a:rPr lang="en-US" altLang="en-US" sz="2600"/>
              <a:t>Similarities and differences between MRP and JIT:</a:t>
            </a:r>
          </a:p>
          <a:p>
            <a:pPr lvl="1"/>
            <a:r>
              <a:rPr lang="en-US" altLang="en-US" sz="2300"/>
              <a:t>Scheduling production and inventory accumulation</a:t>
            </a:r>
          </a:p>
          <a:p>
            <a:pPr lvl="1"/>
            <a:r>
              <a:rPr lang="en-US" altLang="en-US" sz="2300" b="1">
                <a:solidFill>
                  <a:srgbClr val="CC0000"/>
                </a:solidFill>
              </a:rPr>
              <a:t>Nature of products</a:t>
            </a:r>
          </a:p>
        </p:txBody>
      </p:sp>
      <p:sp>
        <p:nvSpPr>
          <p:cNvPr id="579588" name="Rectangle 4"/>
          <p:cNvSpPr>
            <a:spLocks noChangeArrowheads="1"/>
          </p:cNvSpPr>
          <p:nvPr/>
        </p:nvSpPr>
        <p:spPr bwMode="auto">
          <a:xfrm>
            <a:off x="1371600" y="4038600"/>
            <a:ext cx="7086600" cy="1752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MRP systems are better suited for products that have predictable demand, such as consumer staples.</a:t>
            </a:r>
          </a:p>
          <a:p>
            <a:r>
              <a:rPr lang="en-US" altLang="en-US" sz="1800"/>
              <a:t>JIT systems are particularly suited for products with relatively short life cycles (e.g., fashion items) and for which demand is difficult to predict.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79588"/>
                                        </p:tgtEl>
                                        <p:attrNameLst>
                                          <p:attrName>style.visibility</p:attrName>
                                        </p:attrNameLst>
                                      </p:cBhvr>
                                      <p:to>
                                        <p:strVal val="visible"/>
                                      </p:to>
                                    </p:set>
                                    <p:anim calcmode="lin" valueType="num">
                                      <p:cBhvr>
                                        <p:cTn id="7" dur="500" fill="hold"/>
                                        <p:tgtEl>
                                          <p:spTgt spid="579588"/>
                                        </p:tgtEl>
                                        <p:attrNameLst>
                                          <p:attrName>ppt_w</p:attrName>
                                        </p:attrNameLst>
                                      </p:cBhvr>
                                      <p:tavLst>
                                        <p:tav tm="0">
                                          <p:val>
                                            <p:fltVal val="0"/>
                                          </p:val>
                                        </p:tav>
                                        <p:tav tm="100000">
                                          <p:val>
                                            <p:strVal val="#ppt_w"/>
                                          </p:val>
                                        </p:tav>
                                      </p:tavLst>
                                    </p:anim>
                                    <p:anim calcmode="lin" valueType="num">
                                      <p:cBhvr>
                                        <p:cTn id="8" dur="500" fill="hold"/>
                                        <p:tgtEl>
                                          <p:spTgt spid="579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8" grpId="0" bldLvl="2"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p:txBody>
          <a:bodyPr/>
          <a:lstStyle/>
          <a:p>
            <a:r>
              <a:rPr lang="en-US" altLang="en-US"/>
              <a:t>ORDERING GOODS, SUPPLIES, AND SERVICES</a:t>
            </a:r>
          </a:p>
        </p:txBody>
      </p:sp>
      <p:sp>
        <p:nvSpPr>
          <p:cNvPr id="580611" name="Rectangle 3"/>
          <p:cNvSpPr>
            <a:spLocks noGrp="1" noChangeArrowheads="1"/>
          </p:cNvSpPr>
          <p:nvPr>
            <p:ph type="body" idx="1"/>
          </p:nvPr>
        </p:nvSpPr>
        <p:spPr>
          <a:xfrm>
            <a:off x="457200" y="1600200"/>
            <a:ext cx="8229600" cy="4800600"/>
          </a:xfrm>
        </p:spPr>
        <p:txBody>
          <a:bodyPr/>
          <a:lstStyle/>
          <a:p>
            <a:r>
              <a:rPr lang="en-US" altLang="en-US" sz="2600"/>
              <a:t>Similarities and differences between MRP and JIT:</a:t>
            </a:r>
          </a:p>
          <a:p>
            <a:pPr lvl="1"/>
            <a:r>
              <a:rPr lang="en-US" altLang="en-US" sz="2300"/>
              <a:t>Scheduling production and inventory accumulation</a:t>
            </a:r>
          </a:p>
          <a:p>
            <a:pPr lvl="1"/>
            <a:r>
              <a:rPr lang="en-US" altLang="en-US" sz="2300"/>
              <a:t>Nature of products</a:t>
            </a:r>
          </a:p>
          <a:p>
            <a:pPr lvl="1"/>
            <a:r>
              <a:rPr lang="en-US" altLang="en-US" sz="2300" b="1">
                <a:solidFill>
                  <a:srgbClr val="CC0000"/>
                </a:solidFill>
              </a:rPr>
              <a:t>Costs and efficiency</a:t>
            </a:r>
          </a:p>
        </p:txBody>
      </p:sp>
      <p:sp>
        <p:nvSpPr>
          <p:cNvPr id="580612" name="Rectangle 4"/>
          <p:cNvSpPr>
            <a:spLocks noChangeArrowheads="1"/>
          </p:cNvSpPr>
          <p:nvPr/>
        </p:nvSpPr>
        <p:spPr bwMode="auto">
          <a:xfrm>
            <a:off x="1295400" y="4419600"/>
            <a:ext cx="70866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Both can reduce costs and improve efficiency over traditional EOQ approaches.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80612"/>
                                        </p:tgtEl>
                                        <p:attrNameLst>
                                          <p:attrName>style.visibility</p:attrName>
                                        </p:attrNameLst>
                                      </p:cBhvr>
                                      <p:to>
                                        <p:strVal val="visible"/>
                                      </p:to>
                                    </p:set>
                                    <p:anim calcmode="lin" valueType="num">
                                      <p:cBhvr>
                                        <p:cTn id="7" dur="500" fill="hold"/>
                                        <p:tgtEl>
                                          <p:spTgt spid="580612"/>
                                        </p:tgtEl>
                                        <p:attrNameLst>
                                          <p:attrName>ppt_w</p:attrName>
                                        </p:attrNameLst>
                                      </p:cBhvr>
                                      <p:tavLst>
                                        <p:tav tm="0">
                                          <p:val>
                                            <p:fltVal val="0"/>
                                          </p:val>
                                        </p:tav>
                                        <p:tav tm="100000">
                                          <p:val>
                                            <p:strVal val="#ppt_w"/>
                                          </p:val>
                                        </p:tav>
                                      </p:tavLst>
                                    </p:anim>
                                    <p:anim calcmode="lin" valueType="num">
                                      <p:cBhvr>
                                        <p:cTn id="8" dur="500" fill="hold"/>
                                        <p:tgtEl>
                                          <p:spTgt spid="5806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p:txBody>
          <a:bodyPr/>
          <a:lstStyle/>
          <a:p>
            <a:r>
              <a:rPr lang="en-US" altLang="en-US"/>
              <a:t>ORDERING GOODS, SUPPLIES, AND SERVICES</a:t>
            </a:r>
          </a:p>
        </p:txBody>
      </p:sp>
      <p:sp>
        <p:nvSpPr>
          <p:cNvPr id="581635" name="Rectangle 3"/>
          <p:cNvSpPr>
            <a:spLocks noGrp="1" noChangeArrowheads="1"/>
          </p:cNvSpPr>
          <p:nvPr>
            <p:ph type="body" idx="1"/>
          </p:nvPr>
        </p:nvSpPr>
        <p:spPr>
          <a:xfrm>
            <a:off x="457200" y="1600200"/>
            <a:ext cx="8229600" cy="4800600"/>
          </a:xfrm>
        </p:spPr>
        <p:txBody>
          <a:bodyPr/>
          <a:lstStyle/>
          <a:p>
            <a:r>
              <a:rPr lang="en-US" altLang="en-US" sz="2600"/>
              <a:t>Similarities and differences between MRP and JIT:</a:t>
            </a:r>
          </a:p>
          <a:p>
            <a:pPr lvl="1"/>
            <a:r>
              <a:rPr lang="en-US" altLang="en-US" sz="2300"/>
              <a:t>Scheduling production and inventory accumulation</a:t>
            </a:r>
          </a:p>
          <a:p>
            <a:pPr lvl="1"/>
            <a:r>
              <a:rPr lang="en-US" altLang="en-US" sz="2300"/>
              <a:t>Nature of products</a:t>
            </a:r>
          </a:p>
          <a:p>
            <a:pPr lvl="1"/>
            <a:r>
              <a:rPr lang="en-US" altLang="en-US" sz="2300"/>
              <a:t>Costs and efficiency</a:t>
            </a:r>
          </a:p>
          <a:p>
            <a:pPr lvl="1"/>
            <a:r>
              <a:rPr lang="en-US" altLang="en-US" sz="2300" b="1">
                <a:solidFill>
                  <a:srgbClr val="CC0000"/>
                </a:solidFill>
              </a:rPr>
              <a:t>Too much or too little</a:t>
            </a:r>
          </a:p>
        </p:txBody>
      </p:sp>
      <p:sp>
        <p:nvSpPr>
          <p:cNvPr id="581636" name="Rectangle 4"/>
          <p:cNvSpPr>
            <a:spLocks noChangeArrowheads="1"/>
          </p:cNvSpPr>
          <p:nvPr/>
        </p:nvSpPr>
        <p:spPr bwMode="auto">
          <a:xfrm>
            <a:off x="1447800" y="4953000"/>
            <a:ext cx="7086600" cy="16002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In either case, you must be able to:</a:t>
            </a:r>
          </a:p>
          <a:p>
            <a:pPr lvl="1"/>
            <a:r>
              <a:rPr lang="en-US" altLang="en-US" sz="1700"/>
              <a:t>Quickly accelerate production if there is unanticipated demand</a:t>
            </a:r>
          </a:p>
          <a:p>
            <a:pPr lvl="1"/>
            <a:r>
              <a:rPr lang="en-US" altLang="en-US" sz="1700"/>
              <a:t>Quickly stop production if too much inventory is accumulating.</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81636"/>
                                        </p:tgtEl>
                                        <p:attrNameLst>
                                          <p:attrName>style.visibility</p:attrName>
                                        </p:attrNameLst>
                                      </p:cBhvr>
                                      <p:to>
                                        <p:strVal val="visible"/>
                                      </p:to>
                                    </p:set>
                                    <p:anim calcmode="lin" valueType="num">
                                      <p:cBhvr>
                                        <p:cTn id="7" dur="500" fill="hold"/>
                                        <p:tgtEl>
                                          <p:spTgt spid="581636"/>
                                        </p:tgtEl>
                                        <p:attrNameLst>
                                          <p:attrName>ppt_w</p:attrName>
                                        </p:attrNameLst>
                                      </p:cBhvr>
                                      <p:tavLst>
                                        <p:tav tm="0">
                                          <p:val>
                                            <p:fltVal val="0"/>
                                          </p:val>
                                        </p:tav>
                                        <p:tav tm="100000">
                                          <p:val>
                                            <p:strVal val="#ppt_w"/>
                                          </p:val>
                                        </p:tav>
                                      </p:tavLst>
                                    </p:anim>
                                    <p:anim calcmode="lin" valueType="num">
                                      <p:cBhvr>
                                        <p:cTn id="8" dur="500" fill="hold"/>
                                        <p:tgtEl>
                                          <p:spTgt spid="5816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6" grpId="0" bldLvl="2"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p:txBody>
          <a:bodyPr/>
          <a:lstStyle/>
          <a:p>
            <a:r>
              <a:rPr lang="en-US" altLang="en-US"/>
              <a:t>ORDERING GOODS, SUPPLIES, AND SERVICES</a:t>
            </a:r>
          </a:p>
        </p:txBody>
      </p:sp>
      <p:sp>
        <p:nvSpPr>
          <p:cNvPr id="582659" name="Rectangle 3"/>
          <p:cNvSpPr>
            <a:spLocks noGrp="1" noChangeArrowheads="1"/>
          </p:cNvSpPr>
          <p:nvPr>
            <p:ph type="body" idx="1"/>
          </p:nvPr>
        </p:nvSpPr>
        <p:spPr>
          <a:xfrm>
            <a:off x="457200" y="1600200"/>
            <a:ext cx="8229600" cy="4800600"/>
          </a:xfrm>
        </p:spPr>
        <p:txBody>
          <a:bodyPr/>
          <a:lstStyle/>
          <a:p>
            <a:r>
              <a:rPr lang="en-US" altLang="en-US" sz="2200"/>
              <a:t>Whatever the inventory control system, the order processing typically begins with a purchase </a:t>
            </a:r>
            <a:r>
              <a:rPr lang="en-US" altLang="en-US" sz="2200" u="sng"/>
              <a:t>request</a:t>
            </a:r>
            <a:r>
              <a:rPr lang="en-US" altLang="en-US" sz="2200"/>
              <a:t> followed by the generation of a purchase </a:t>
            </a:r>
            <a:r>
              <a:rPr lang="en-US" altLang="en-US" sz="2200" u="sng"/>
              <a:t>order</a:t>
            </a:r>
            <a:r>
              <a:rPr lang="en-US" altLang="en-US" sz="2200"/>
              <a:t>.</a:t>
            </a:r>
          </a:p>
          <a:p>
            <a:r>
              <a:rPr lang="en-US" altLang="en-US" sz="2200"/>
              <a:t>A request to purchase goods or supplies is triggered by either:</a:t>
            </a:r>
          </a:p>
          <a:p>
            <a:pPr lvl="1"/>
            <a:r>
              <a:rPr lang="en-US" altLang="en-US" sz="2100"/>
              <a:t>The inventory control function; or</a:t>
            </a:r>
          </a:p>
          <a:p>
            <a:pPr lvl="1"/>
            <a:r>
              <a:rPr lang="en-US" altLang="en-US" sz="2100"/>
              <a:t>An employee noticing a shortage.</a:t>
            </a:r>
          </a:p>
          <a:p>
            <a:r>
              <a:rPr lang="en-US" altLang="en-US" sz="2200"/>
              <a:t>Advanced inventory control systems automatically initiate purchase requests when quantity falls below the reorder point.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p:txBody>
          <a:bodyPr/>
          <a:lstStyle/>
          <a:p>
            <a:r>
              <a:rPr lang="en-US" altLang="en-US"/>
              <a:t>ORDERING GOODS, SUPPLIES, AND SERVICES</a:t>
            </a:r>
          </a:p>
        </p:txBody>
      </p:sp>
      <p:sp>
        <p:nvSpPr>
          <p:cNvPr id="583683" name="Rectangle 3"/>
          <p:cNvSpPr>
            <a:spLocks noGrp="1" noChangeArrowheads="1"/>
          </p:cNvSpPr>
          <p:nvPr>
            <p:ph type="body" idx="1"/>
          </p:nvPr>
        </p:nvSpPr>
        <p:spPr>
          <a:xfrm>
            <a:off x="457200" y="1600200"/>
            <a:ext cx="8229600" cy="4876800"/>
          </a:xfrm>
        </p:spPr>
        <p:txBody>
          <a:bodyPr/>
          <a:lstStyle/>
          <a:p>
            <a:pPr>
              <a:lnSpc>
                <a:spcPct val="90000"/>
              </a:lnSpc>
            </a:pPr>
            <a:r>
              <a:rPr lang="en-US" altLang="en-US" sz="2200"/>
              <a:t>The need to purchase goods typically results in the creation of a </a:t>
            </a:r>
            <a:r>
              <a:rPr lang="en-US" altLang="en-US" sz="2200" b="1" i="1"/>
              <a:t>purchase requisition</a:t>
            </a:r>
            <a:r>
              <a:rPr lang="en-US" altLang="en-US" sz="2200"/>
              <a:t>.  The purchase requisition is a paper document or electronic form that identifies:</a:t>
            </a:r>
          </a:p>
          <a:p>
            <a:pPr lvl="1">
              <a:lnSpc>
                <a:spcPct val="90000"/>
              </a:lnSpc>
            </a:pPr>
            <a:r>
              <a:rPr lang="en-US" altLang="en-US" sz="2100"/>
              <a:t>Who is requesting the goods</a:t>
            </a:r>
          </a:p>
          <a:p>
            <a:pPr lvl="1">
              <a:lnSpc>
                <a:spcPct val="90000"/>
              </a:lnSpc>
            </a:pPr>
            <a:r>
              <a:rPr lang="en-US" altLang="en-US" sz="2100"/>
              <a:t>Where they should be delivered</a:t>
            </a:r>
          </a:p>
          <a:p>
            <a:pPr lvl="1">
              <a:lnSpc>
                <a:spcPct val="90000"/>
              </a:lnSpc>
            </a:pPr>
            <a:r>
              <a:rPr lang="en-US" altLang="en-US" sz="2100"/>
              <a:t>When they’re needed</a:t>
            </a:r>
          </a:p>
          <a:p>
            <a:pPr lvl="1">
              <a:lnSpc>
                <a:spcPct val="90000"/>
              </a:lnSpc>
            </a:pPr>
            <a:r>
              <a:rPr lang="en-US" altLang="en-US" sz="2100"/>
              <a:t>Item numbers, descriptions, quantities, and prices</a:t>
            </a:r>
          </a:p>
          <a:p>
            <a:pPr lvl="1">
              <a:lnSpc>
                <a:spcPct val="90000"/>
              </a:lnSpc>
            </a:pPr>
            <a:r>
              <a:rPr lang="en-US" altLang="en-US" sz="2100"/>
              <a:t>Possibly a suggested supplier</a:t>
            </a:r>
          </a:p>
          <a:p>
            <a:pPr lvl="1">
              <a:lnSpc>
                <a:spcPct val="90000"/>
              </a:lnSpc>
            </a:pPr>
            <a:r>
              <a:rPr lang="en-US" altLang="en-US" sz="2100"/>
              <a:t>Department number and account number to be charged</a:t>
            </a:r>
          </a:p>
          <a:p>
            <a:pPr>
              <a:lnSpc>
                <a:spcPct val="90000"/>
              </a:lnSpc>
            </a:pPr>
            <a:r>
              <a:rPr lang="en-US" altLang="en-US" sz="2200"/>
              <a:t>Most of the detail on the suppliers and the items purchased can be pulled from the supplier and inventory master files.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p:txBody>
          <a:bodyPr/>
          <a:lstStyle/>
          <a:p>
            <a:r>
              <a:rPr lang="en-US" altLang="en-US"/>
              <a:t>ORDERING GOODS, SUPPLIES, AND SERVICES</a:t>
            </a:r>
          </a:p>
        </p:txBody>
      </p:sp>
      <p:sp>
        <p:nvSpPr>
          <p:cNvPr id="584707" name="Rectangle 3"/>
          <p:cNvSpPr>
            <a:spLocks noGrp="1" noChangeArrowheads="1"/>
          </p:cNvSpPr>
          <p:nvPr>
            <p:ph type="body" idx="1"/>
          </p:nvPr>
        </p:nvSpPr>
        <p:spPr>
          <a:xfrm>
            <a:off x="457200" y="1600200"/>
            <a:ext cx="8229600" cy="4876800"/>
          </a:xfrm>
        </p:spPr>
        <p:txBody>
          <a:bodyPr/>
          <a:lstStyle/>
          <a:p>
            <a:r>
              <a:rPr lang="en-US" altLang="en-US" sz="2600"/>
              <a:t>The purchase requisition is received by a purchasing agent (aka, </a:t>
            </a:r>
            <a:r>
              <a:rPr lang="en-US" altLang="en-US" sz="2600" b="1" i="1"/>
              <a:t>buyer</a:t>
            </a:r>
            <a:r>
              <a:rPr lang="en-US" altLang="en-US" sz="2600"/>
              <a:t>) in the purchasing department, who typically performs the purchasing activity.</a:t>
            </a:r>
          </a:p>
          <a:p>
            <a:pPr lvl="1"/>
            <a:r>
              <a:rPr lang="en-US" altLang="en-US" sz="2300"/>
              <a:t>In manufacturing companies, this function usually reports to the VP of Manufacturing.</a:t>
            </a:r>
          </a:p>
          <a:p>
            <a:pPr lvl="1">
              <a:buFont typeface="Wingdings" panose="05000000000000000000" pitchFamily="2" charset="2"/>
              <a:buNone/>
            </a:pPr>
            <a:endParaRPr lang="en-US" altLang="en-US" sz="23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p:txBody>
          <a:bodyPr/>
          <a:lstStyle/>
          <a:p>
            <a:r>
              <a:rPr lang="en-US" altLang="en-US"/>
              <a:t>ORDERING GOODS, SUPPLIES, AND SERVICES</a:t>
            </a:r>
          </a:p>
        </p:txBody>
      </p:sp>
      <p:sp>
        <p:nvSpPr>
          <p:cNvPr id="585731" name="Rectangle 3"/>
          <p:cNvSpPr>
            <a:spLocks noGrp="1" noChangeArrowheads="1"/>
          </p:cNvSpPr>
          <p:nvPr>
            <p:ph type="body" idx="1"/>
          </p:nvPr>
        </p:nvSpPr>
        <p:spPr>
          <a:xfrm>
            <a:off x="457200" y="1600200"/>
            <a:ext cx="8229600" cy="4876800"/>
          </a:xfrm>
        </p:spPr>
        <p:txBody>
          <a:bodyPr/>
          <a:lstStyle/>
          <a:p>
            <a:r>
              <a:rPr lang="en-US" altLang="en-US" sz="3000"/>
              <a:t>A crucial decision is the selection of supplier.</a:t>
            </a:r>
          </a:p>
          <a:p>
            <a:r>
              <a:rPr lang="en-US" altLang="en-US" sz="3000"/>
              <a:t>Key considerations are:</a:t>
            </a:r>
          </a:p>
          <a:p>
            <a:pPr lvl="1"/>
            <a:r>
              <a:rPr lang="en-US" altLang="en-US" sz="2800"/>
              <a:t>Price</a:t>
            </a:r>
          </a:p>
          <a:p>
            <a:pPr lvl="1"/>
            <a:r>
              <a:rPr lang="en-US" altLang="en-US" sz="2800"/>
              <a:t>Quality</a:t>
            </a:r>
          </a:p>
          <a:p>
            <a:pPr lvl="1"/>
            <a:r>
              <a:rPr lang="en-US" altLang="en-US" sz="2800"/>
              <a:t>Dependability</a:t>
            </a:r>
          </a:p>
          <a:p>
            <a:pPr lvl="1">
              <a:buFont typeface="Wingdings" panose="05000000000000000000" pitchFamily="2" charset="2"/>
              <a:buNone/>
            </a:pPr>
            <a:endParaRPr lang="en-US" altLang="en-US" sz="2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p:txBody>
          <a:bodyPr/>
          <a:lstStyle/>
          <a:p>
            <a:r>
              <a:rPr lang="en-US" altLang="en-US"/>
              <a:t>ORDERING GOODS, SUPPLIES, AND SERVICES</a:t>
            </a:r>
          </a:p>
        </p:txBody>
      </p:sp>
      <p:sp>
        <p:nvSpPr>
          <p:cNvPr id="587779" name="Rectangle 3"/>
          <p:cNvSpPr>
            <a:spLocks noGrp="1" noChangeArrowheads="1"/>
          </p:cNvSpPr>
          <p:nvPr>
            <p:ph type="body" idx="1"/>
          </p:nvPr>
        </p:nvSpPr>
        <p:spPr>
          <a:xfrm>
            <a:off x="457200" y="1600200"/>
            <a:ext cx="8229600" cy="4876800"/>
          </a:xfrm>
        </p:spPr>
        <p:txBody>
          <a:bodyPr/>
          <a:lstStyle/>
          <a:p>
            <a:r>
              <a:rPr lang="en-US" altLang="en-US" sz="2600"/>
              <a:t>It’s important to track and periodically evaluate supplier performance, including data on:</a:t>
            </a:r>
          </a:p>
          <a:p>
            <a:pPr lvl="1"/>
            <a:r>
              <a:rPr lang="en-US" altLang="en-US" sz="2300"/>
              <a:t>Purchase prices</a:t>
            </a:r>
          </a:p>
          <a:p>
            <a:pPr lvl="1"/>
            <a:r>
              <a:rPr lang="en-US" altLang="en-US" sz="2300"/>
              <a:t>Rework and scrap costs</a:t>
            </a:r>
          </a:p>
          <a:p>
            <a:pPr lvl="1"/>
            <a:r>
              <a:rPr lang="en-US" altLang="en-US" sz="2300"/>
              <a:t>Supplier delivery performance</a:t>
            </a:r>
          </a:p>
          <a:p>
            <a:r>
              <a:rPr lang="en-US" altLang="en-US" sz="2600"/>
              <a:t>The purchasing function should be evaluated and rewarded based on how well it minimizes total costs, not just the costs of purchasing the goods.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p:txBody>
          <a:bodyPr/>
          <a:lstStyle/>
          <a:p>
            <a:r>
              <a:rPr lang="en-US" altLang="en-US"/>
              <a:t>ORDERING GOODS, SUPPLIES, AND SERVICES</a:t>
            </a:r>
          </a:p>
        </p:txBody>
      </p:sp>
      <p:sp>
        <p:nvSpPr>
          <p:cNvPr id="588803" name="Rectangle 3"/>
          <p:cNvSpPr>
            <a:spLocks noGrp="1" noChangeArrowheads="1"/>
          </p:cNvSpPr>
          <p:nvPr>
            <p:ph type="body" idx="1"/>
          </p:nvPr>
        </p:nvSpPr>
        <p:spPr>
          <a:xfrm>
            <a:off x="457200" y="1600200"/>
            <a:ext cx="8229600" cy="4876800"/>
          </a:xfrm>
        </p:spPr>
        <p:txBody>
          <a:bodyPr/>
          <a:lstStyle/>
          <a:p>
            <a:pPr>
              <a:lnSpc>
                <a:spcPct val="90000"/>
              </a:lnSpc>
            </a:pPr>
            <a:r>
              <a:rPr lang="en-US" altLang="en-US" sz="2600"/>
              <a:t>A </a:t>
            </a:r>
            <a:r>
              <a:rPr lang="en-US" altLang="en-US" sz="2600" b="1" i="1"/>
              <a:t>purchase order</a:t>
            </a:r>
            <a:r>
              <a:rPr lang="en-US" altLang="en-US" sz="2600"/>
              <a:t> is a document or electronic form that formally requests a supplier to sell and deliver specified products at specified prices.</a:t>
            </a:r>
          </a:p>
          <a:p>
            <a:pPr>
              <a:lnSpc>
                <a:spcPct val="90000"/>
              </a:lnSpc>
            </a:pPr>
            <a:r>
              <a:rPr lang="en-US" altLang="en-US" sz="2600"/>
              <a:t>The PO is both a contract and a promise to pay.  It includes:</a:t>
            </a:r>
          </a:p>
          <a:p>
            <a:pPr lvl="1">
              <a:lnSpc>
                <a:spcPct val="90000"/>
              </a:lnSpc>
            </a:pPr>
            <a:r>
              <a:rPr lang="en-US" altLang="en-US" sz="2300"/>
              <a:t>Names of supplier and purchasing agent</a:t>
            </a:r>
          </a:p>
          <a:p>
            <a:pPr lvl="1">
              <a:lnSpc>
                <a:spcPct val="90000"/>
              </a:lnSpc>
            </a:pPr>
            <a:r>
              <a:rPr lang="en-US" altLang="en-US" sz="2300"/>
              <a:t>Order and requested delivery dates</a:t>
            </a:r>
          </a:p>
          <a:p>
            <a:pPr lvl="1">
              <a:lnSpc>
                <a:spcPct val="90000"/>
              </a:lnSpc>
            </a:pPr>
            <a:r>
              <a:rPr lang="en-US" altLang="en-US" sz="2300"/>
              <a:t>Delivery location</a:t>
            </a:r>
          </a:p>
          <a:p>
            <a:pPr lvl="1">
              <a:lnSpc>
                <a:spcPct val="90000"/>
              </a:lnSpc>
            </a:pPr>
            <a:r>
              <a:rPr lang="en-US" altLang="en-US" sz="2300"/>
              <a:t>Shipping method</a:t>
            </a:r>
          </a:p>
          <a:p>
            <a:pPr lvl="1">
              <a:lnSpc>
                <a:spcPct val="90000"/>
              </a:lnSpc>
            </a:pPr>
            <a:r>
              <a:rPr lang="en-US" altLang="en-US" sz="2300"/>
              <a:t>Details of the items ordered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p:txBody>
          <a:bodyPr/>
          <a:lstStyle/>
          <a:p>
            <a:r>
              <a:rPr lang="en-US" altLang="en-US"/>
              <a:t>ORDERING GOODS, SUPPLIES, AND SERVICES</a:t>
            </a:r>
          </a:p>
        </p:txBody>
      </p:sp>
      <p:sp>
        <p:nvSpPr>
          <p:cNvPr id="589827" name="Rectangle 3"/>
          <p:cNvSpPr>
            <a:spLocks noGrp="1" noChangeArrowheads="1"/>
          </p:cNvSpPr>
          <p:nvPr>
            <p:ph type="body" idx="1"/>
          </p:nvPr>
        </p:nvSpPr>
        <p:spPr>
          <a:xfrm>
            <a:off x="457200" y="1600200"/>
            <a:ext cx="8229600" cy="4876800"/>
          </a:xfrm>
        </p:spPr>
        <p:txBody>
          <a:bodyPr/>
          <a:lstStyle/>
          <a:p>
            <a:pPr>
              <a:lnSpc>
                <a:spcPct val="90000"/>
              </a:lnSpc>
            </a:pPr>
            <a:r>
              <a:rPr lang="en-US" altLang="en-US" sz="2200"/>
              <a:t>Multiple purchase orders may be completed for one purchase requisition if multiple vendors will fill the request.</a:t>
            </a:r>
          </a:p>
          <a:p>
            <a:pPr>
              <a:lnSpc>
                <a:spcPct val="90000"/>
              </a:lnSpc>
            </a:pPr>
            <a:r>
              <a:rPr lang="en-US" altLang="en-US" sz="2200"/>
              <a:t>The ordered quantity may also differ from the requested quantity to take advantage of quantity discounts.</a:t>
            </a:r>
          </a:p>
          <a:p>
            <a:pPr>
              <a:lnSpc>
                <a:spcPct val="90000"/>
              </a:lnSpc>
            </a:pPr>
            <a:r>
              <a:rPr lang="en-US" altLang="en-US" sz="2200"/>
              <a:t>A </a:t>
            </a:r>
            <a:r>
              <a:rPr lang="en-US" altLang="en-US" sz="2200" b="1" i="1"/>
              <a:t>blanket order</a:t>
            </a:r>
            <a:r>
              <a:rPr lang="en-US" altLang="en-US" sz="2200"/>
              <a:t> is a commitment to buy specified items at specified prices from a particular supplier for a set time period.</a:t>
            </a:r>
          </a:p>
          <a:p>
            <a:pPr lvl="1">
              <a:lnSpc>
                <a:spcPct val="90000"/>
              </a:lnSpc>
            </a:pPr>
            <a:r>
              <a:rPr lang="en-US" altLang="en-US" sz="2100"/>
              <a:t>Reduces buyer’s uncertainty about reliable material sources</a:t>
            </a:r>
          </a:p>
          <a:p>
            <a:pPr lvl="1">
              <a:lnSpc>
                <a:spcPct val="90000"/>
              </a:lnSpc>
            </a:pPr>
            <a:r>
              <a:rPr lang="en-US" altLang="en-US" sz="2100"/>
              <a:t>Helps supplier plan capacity and operations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p:txBody>
          <a:bodyPr/>
          <a:lstStyle/>
          <a:p>
            <a:r>
              <a:rPr lang="en-US" altLang="en-US"/>
              <a:t>ORDERING GOODS, SUPPLIES, AND SERVICES</a:t>
            </a:r>
          </a:p>
        </p:txBody>
      </p:sp>
      <p:sp>
        <p:nvSpPr>
          <p:cNvPr id="590851" name="Rectangle 3"/>
          <p:cNvSpPr>
            <a:spLocks noGrp="1" noChangeArrowheads="1"/>
          </p:cNvSpPr>
          <p:nvPr>
            <p:ph type="body" idx="1"/>
          </p:nvPr>
        </p:nvSpPr>
        <p:spPr>
          <a:xfrm>
            <a:off x="457200" y="1600200"/>
            <a:ext cx="8229600" cy="4876800"/>
          </a:xfrm>
        </p:spPr>
        <p:txBody>
          <a:bodyPr/>
          <a:lstStyle/>
          <a:p>
            <a:r>
              <a:rPr lang="en-US" altLang="en-US" sz="3000"/>
              <a:t>IT can help improve efficiency and effectiveness of purchasing function.</a:t>
            </a:r>
          </a:p>
          <a:p>
            <a:pPr lvl="1"/>
            <a:r>
              <a:rPr lang="en-US" altLang="en-US" sz="2800"/>
              <a:t>The major cost driver is the number of purchase orders processed.  Time and cost can be cut by:</a:t>
            </a:r>
          </a:p>
          <a:p>
            <a:pPr lvl="2"/>
            <a:r>
              <a:rPr lang="en-US" altLang="en-US" sz="2500" b="1">
                <a:solidFill>
                  <a:srgbClr val="CC0000"/>
                </a:solidFill>
              </a:rPr>
              <a:t>Using EDI to transmit purchase orders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p:txBody>
          <a:bodyPr/>
          <a:lstStyle/>
          <a:p>
            <a:r>
              <a:rPr lang="en-US" altLang="en-US"/>
              <a:t>ORDERING GOODS, SUPPLIES, AND SERVICES</a:t>
            </a:r>
          </a:p>
        </p:txBody>
      </p:sp>
      <p:sp>
        <p:nvSpPr>
          <p:cNvPr id="592899" name="Rectangle 3"/>
          <p:cNvSpPr>
            <a:spLocks noGrp="1" noChangeArrowheads="1"/>
          </p:cNvSpPr>
          <p:nvPr>
            <p:ph type="body" idx="1"/>
          </p:nvPr>
        </p:nvSpPr>
        <p:spPr>
          <a:xfrm>
            <a:off x="457200" y="1600200"/>
            <a:ext cx="8229600" cy="4876800"/>
          </a:xfrm>
        </p:spPr>
        <p:txBody>
          <a:bodyPr/>
          <a:lstStyle/>
          <a:p>
            <a:r>
              <a:rPr lang="en-US" altLang="en-US" sz="3000"/>
              <a:t>IT can help improve efficiency and effectiveness of purchasing function.</a:t>
            </a:r>
          </a:p>
          <a:p>
            <a:pPr lvl="1"/>
            <a:r>
              <a:rPr lang="en-US" altLang="en-US" sz="2800"/>
              <a:t>The major cost driver is the number of purchase orders processed.  Time and cost can be cut by:</a:t>
            </a:r>
          </a:p>
          <a:p>
            <a:pPr lvl="2"/>
            <a:r>
              <a:rPr lang="en-US" altLang="en-US" sz="2500"/>
              <a:t>Using EDI to transmit purchase orders</a:t>
            </a:r>
          </a:p>
          <a:p>
            <a:pPr lvl="2"/>
            <a:r>
              <a:rPr lang="en-US" altLang="en-US" sz="2500" b="1">
                <a:solidFill>
                  <a:srgbClr val="CC0000"/>
                </a:solidFill>
              </a:rPr>
              <a:t>Using vendor-managed inventory systems</a:t>
            </a:r>
          </a:p>
        </p:txBody>
      </p:sp>
      <p:sp>
        <p:nvSpPr>
          <p:cNvPr id="592900" name="Rectangle 4"/>
          <p:cNvSpPr>
            <a:spLocks noChangeArrowheads="1"/>
          </p:cNvSpPr>
          <p:nvPr/>
        </p:nvSpPr>
        <p:spPr bwMode="auto">
          <a:xfrm>
            <a:off x="1828800" y="1066800"/>
            <a:ext cx="7086600" cy="3200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In a vendor-managed inventory (VMI) program:</a:t>
            </a:r>
          </a:p>
          <a:p>
            <a:pPr lvl="1"/>
            <a:r>
              <a:rPr lang="en-US" altLang="en-US" sz="1700"/>
              <a:t>Inventory control and purchasing are outsourced to a supplier</a:t>
            </a:r>
          </a:p>
          <a:p>
            <a:pPr lvl="1"/>
            <a:r>
              <a:rPr lang="en-US" altLang="en-US" sz="1700"/>
              <a:t>The supplier has access to POS and inventory data and automatically replenishes inventory</a:t>
            </a:r>
          </a:p>
          <a:p>
            <a:pPr lvl="1"/>
            <a:r>
              <a:rPr lang="en-US" altLang="en-US" sz="1700"/>
              <a:t>This approach:</a:t>
            </a:r>
          </a:p>
          <a:p>
            <a:pPr lvl="2"/>
            <a:r>
              <a:rPr lang="en-US" altLang="en-US" sz="1600"/>
              <a:t>Reduces amount of inventory carried</a:t>
            </a:r>
          </a:p>
          <a:p>
            <a:pPr lvl="2"/>
            <a:r>
              <a:rPr lang="en-US" altLang="en-US" sz="1600"/>
              <a:t>Eliminates costs of generating purchase orders</a:t>
            </a:r>
          </a:p>
          <a:p>
            <a:pPr lvl="1"/>
            <a:r>
              <a:rPr lang="en-US" altLang="en-US" sz="1700"/>
              <a:t>Requires good controls to ensure accuracy of inventory records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92900"/>
                                        </p:tgtEl>
                                        <p:attrNameLst>
                                          <p:attrName>style.visibility</p:attrName>
                                        </p:attrNameLst>
                                      </p:cBhvr>
                                      <p:to>
                                        <p:strVal val="visible"/>
                                      </p:to>
                                    </p:set>
                                    <p:anim calcmode="lin" valueType="num">
                                      <p:cBhvr>
                                        <p:cTn id="7" dur="500" fill="hold"/>
                                        <p:tgtEl>
                                          <p:spTgt spid="592900"/>
                                        </p:tgtEl>
                                        <p:attrNameLst>
                                          <p:attrName>ppt_w</p:attrName>
                                        </p:attrNameLst>
                                      </p:cBhvr>
                                      <p:tavLst>
                                        <p:tav tm="0">
                                          <p:val>
                                            <p:fltVal val="0"/>
                                          </p:val>
                                        </p:tav>
                                        <p:tav tm="100000">
                                          <p:val>
                                            <p:strVal val="#ppt_w"/>
                                          </p:val>
                                        </p:tav>
                                      </p:tavLst>
                                    </p:anim>
                                    <p:anim calcmode="lin" valueType="num">
                                      <p:cBhvr>
                                        <p:cTn id="8" dur="500" fill="hold"/>
                                        <p:tgtEl>
                                          <p:spTgt spid="5929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900" grpId="0" bldLvl="2"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p:txBody>
          <a:bodyPr/>
          <a:lstStyle/>
          <a:p>
            <a:r>
              <a:rPr lang="en-US" altLang="en-US"/>
              <a:t>ORDERING GOODS, SUPPLIES, AND SERVICES</a:t>
            </a:r>
          </a:p>
        </p:txBody>
      </p:sp>
      <p:sp>
        <p:nvSpPr>
          <p:cNvPr id="593923" name="Rectangle 3"/>
          <p:cNvSpPr>
            <a:spLocks noGrp="1" noChangeArrowheads="1"/>
          </p:cNvSpPr>
          <p:nvPr>
            <p:ph type="body" idx="1"/>
          </p:nvPr>
        </p:nvSpPr>
        <p:spPr>
          <a:xfrm>
            <a:off x="457200" y="1600200"/>
            <a:ext cx="8229600" cy="4876800"/>
          </a:xfrm>
        </p:spPr>
        <p:txBody>
          <a:bodyPr/>
          <a:lstStyle/>
          <a:p>
            <a:r>
              <a:rPr lang="en-US" altLang="en-US" sz="3000"/>
              <a:t>IT can help improve efficiency and effectiveness of purchasing function.</a:t>
            </a:r>
          </a:p>
          <a:p>
            <a:pPr lvl="1"/>
            <a:r>
              <a:rPr lang="en-US" altLang="en-US" sz="2800"/>
              <a:t>The major cost driver is the number of purchase orders processed.  Time and cost can be cut by:</a:t>
            </a:r>
          </a:p>
          <a:p>
            <a:pPr lvl="2"/>
            <a:r>
              <a:rPr lang="en-US" altLang="en-US" sz="2500"/>
              <a:t>Using EDI to transmit purchase orders</a:t>
            </a:r>
          </a:p>
          <a:p>
            <a:pPr lvl="2"/>
            <a:r>
              <a:rPr lang="en-US" altLang="en-US" sz="2500"/>
              <a:t>Using vendor-managed inventory systems</a:t>
            </a:r>
          </a:p>
          <a:p>
            <a:pPr lvl="2"/>
            <a:r>
              <a:rPr lang="en-US" altLang="en-US" sz="2500" b="1">
                <a:solidFill>
                  <a:srgbClr val="CC0000"/>
                </a:solidFill>
              </a:rPr>
              <a:t>Reverse auctions</a:t>
            </a:r>
          </a:p>
        </p:txBody>
      </p:sp>
      <p:sp>
        <p:nvSpPr>
          <p:cNvPr id="593924" name="Rectangle 4"/>
          <p:cNvSpPr>
            <a:spLocks noChangeArrowheads="1"/>
          </p:cNvSpPr>
          <p:nvPr/>
        </p:nvSpPr>
        <p:spPr bwMode="auto">
          <a:xfrm>
            <a:off x="1905000" y="2057400"/>
            <a:ext cx="7086600" cy="1752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Suppliers compete with each other to meet demand at the lowest price</a:t>
            </a:r>
          </a:p>
          <a:p>
            <a:r>
              <a:rPr lang="en-US" altLang="en-US" sz="1800"/>
              <a:t>Best suited to commodities, rather than critical components, where quality, vendor reliability, and delivery performance are not crucial</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93924"/>
                                        </p:tgtEl>
                                        <p:attrNameLst>
                                          <p:attrName>style.visibility</p:attrName>
                                        </p:attrNameLst>
                                      </p:cBhvr>
                                      <p:to>
                                        <p:strVal val="visible"/>
                                      </p:to>
                                    </p:set>
                                    <p:anim calcmode="lin" valueType="num">
                                      <p:cBhvr>
                                        <p:cTn id="7" dur="500" fill="hold"/>
                                        <p:tgtEl>
                                          <p:spTgt spid="593924"/>
                                        </p:tgtEl>
                                        <p:attrNameLst>
                                          <p:attrName>ppt_w</p:attrName>
                                        </p:attrNameLst>
                                      </p:cBhvr>
                                      <p:tavLst>
                                        <p:tav tm="0">
                                          <p:val>
                                            <p:fltVal val="0"/>
                                          </p:val>
                                        </p:tav>
                                        <p:tav tm="100000">
                                          <p:val>
                                            <p:strVal val="#ppt_w"/>
                                          </p:val>
                                        </p:tav>
                                      </p:tavLst>
                                    </p:anim>
                                    <p:anim calcmode="lin" valueType="num">
                                      <p:cBhvr>
                                        <p:cTn id="8" dur="500" fill="hold"/>
                                        <p:tgtEl>
                                          <p:spTgt spid="5939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4" grpId="0" bldLvl="2"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4946" name="Rectangle 2"/>
          <p:cNvSpPr>
            <a:spLocks noGrp="1" noChangeArrowheads="1"/>
          </p:cNvSpPr>
          <p:nvPr>
            <p:ph type="title"/>
          </p:nvPr>
        </p:nvSpPr>
        <p:spPr/>
        <p:txBody>
          <a:bodyPr/>
          <a:lstStyle/>
          <a:p>
            <a:r>
              <a:rPr lang="en-US" altLang="en-US"/>
              <a:t>ORDERING GOODS, SUPPLIES, AND SERVICES</a:t>
            </a:r>
          </a:p>
        </p:txBody>
      </p:sp>
      <p:sp>
        <p:nvSpPr>
          <p:cNvPr id="594947" name="Rectangle 3"/>
          <p:cNvSpPr>
            <a:spLocks noGrp="1" noChangeArrowheads="1"/>
          </p:cNvSpPr>
          <p:nvPr>
            <p:ph type="body" idx="1"/>
          </p:nvPr>
        </p:nvSpPr>
        <p:spPr>
          <a:xfrm>
            <a:off x="457200" y="1447800"/>
            <a:ext cx="8229600" cy="4876800"/>
          </a:xfrm>
        </p:spPr>
        <p:txBody>
          <a:bodyPr/>
          <a:lstStyle/>
          <a:p>
            <a:r>
              <a:rPr lang="en-US" altLang="en-US" sz="3000"/>
              <a:t>IT can help improve efficiency and effectiveness of purchasing function.</a:t>
            </a:r>
          </a:p>
          <a:p>
            <a:pPr lvl="1"/>
            <a:r>
              <a:rPr lang="en-US" altLang="en-US" sz="2800"/>
              <a:t>The major cost driver is the number of purchase orders processed.  Time and cost can be cut by:</a:t>
            </a:r>
          </a:p>
          <a:p>
            <a:pPr lvl="2"/>
            <a:r>
              <a:rPr lang="en-US" altLang="en-US" sz="2500"/>
              <a:t>Using EDI to transmit purchase orders</a:t>
            </a:r>
          </a:p>
          <a:p>
            <a:pPr lvl="2"/>
            <a:r>
              <a:rPr lang="en-US" altLang="en-US" sz="2500"/>
              <a:t>Using vendor-managed inventory systems</a:t>
            </a:r>
          </a:p>
          <a:p>
            <a:pPr lvl="2"/>
            <a:r>
              <a:rPr lang="en-US" altLang="en-US" sz="2500"/>
              <a:t>Reverse auctions</a:t>
            </a:r>
          </a:p>
          <a:p>
            <a:pPr lvl="2"/>
            <a:r>
              <a:rPr lang="en-US" altLang="en-US" sz="2500" b="1">
                <a:solidFill>
                  <a:srgbClr val="CC0000"/>
                </a:solidFill>
              </a:rPr>
              <a:t>Pre-award audits</a:t>
            </a:r>
          </a:p>
        </p:txBody>
      </p:sp>
      <p:sp>
        <p:nvSpPr>
          <p:cNvPr id="594948" name="Rectangle 4"/>
          <p:cNvSpPr>
            <a:spLocks noChangeArrowheads="1"/>
          </p:cNvSpPr>
          <p:nvPr/>
        </p:nvSpPr>
        <p:spPr bwMode="auto">
          <a:xfrm>
            <a:off x="1828800" y="1828800"/>
            <a:ext cx="7086600" cy="1752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Used for large purchases that involve formal bids</a:t>
            </a:r>
          </a:p>
          <a:p>
            <a:r>
              <a:rPr lang="en-US" altLang="en-US" sz="1800"/>
              <a:t>Internal auditor visits each potential supplier in final cut to verify accuracy of their bid</a:t>
            </a:r>
          </a:p>
          <a:p>
            <a:r>
              <a:rPr lang="en-US" altLang="en-US" sz="1800"/>
              <a:t>May identify mathematical errors in bid which can produce considerable savings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94948"/>
                                        </p:tgtEl>
                                        <p:attrNameLst>
                                          <p:attrName>style.visibility</p:attrName>
                                        </p:attrNameLst>
                                      </p:cBhvr>
                                      <p:to>
                                        <p:strVal val="visible"/>
                                      </p:to>
                                    </p:set>
                                    <p:anim calcmode="lin" valueType="num">
                                      <p:cBhvr>
                                        <p:cTn id="7" dur="500" fill="hold"/>
                                        <p:tgtEl>
                                          <p:spTgt spid="594948"/>
                                        </p:tgtEl>
                                        <p:attrNameLst>
                                          <p:attrName>ppt_w</p:attrName>
                                        </p:attrNameLst>
                                      </p:cBhvr>
                                      <p:tavLst>
                                        <p:tav tm="0">
                                          <p:val>
                                            <p:fltVal val="0"/>
                                          </p:val>
                                        </p:tav>
                                        <p:tav tm="100000">
                                          <p:val>
                                            <p:strVal val="#ppt_w"/>
                                          </p:val>
                                        </p:tav>
                                      </p:tavLst>
                                    </p:anim>
                                    <p:anim calcmode="lin" valueType="num">
                                      <p:cBhvr>
                                        <p:cTn id="8" dur="500" fill="hold"/>
                                        <p:tgtEl>
                                          <p:spTgt spid="5949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8" grpId="0" bldLvl="2"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p:txBody>
          <a:bodyPr/>
          <a:lstStyle/>
          <a:p>
            <a:r>
              <a:rPr lang="en-US" altLang="en-US"/>
              <a:t>ORDERING GOODS, SUPPLIES, AND SERVICES</a:t>
            </a:r>
          </a:p>
        </p:txBody>
      </p:sp>
      <p:sp>
        <p:nvSpPr>
          <p:cNvPr id="595971" name="Rectangle 3"/>
          <p:cNvSpPr>
            <a:spLocks noGrp="1" noChangeArrowheads="1"/>
          </p:cNvSpPr>
          <p:nvPr>
            <p:ph type="body" idx="1"/>
          </p:nvPr>
        </p:nvSpPr>
        <p:spPr>
          <a:xfrm>
            <a:off x="457200" y="1600200"/>
            <a:ext cx="8229600" cy="4876800"/>
          </a:xfrm>
        </p:spPr>
        <p:txBody>
          <a:bodyPr/>
          <a:lstStyle/>
          <a:p>
            <a:pPr>
              <a:lnSpc>
                <a:spcPct val="90000"/>
              </a:lnSpc>
            </a:pPr>
            <a:r>
              <a:rPr lang="en-US" altLang="en-US" sz="3000"/>
              <a:t>IT can help improve efficiency and effectiveness of purchasing function.</a:t>
            </a:r>
          </a:p>
          <a:p>
            <a:pPr lvl="1">
              <a:lnSpc>
                <a:spcPct val="90000"/>
              </a:lnSpc>
            </a:pPr>
            <a:r>
              <a:rPr lang="en-US" altLang="en-US" sz="2800"/>
              <a:t>The major cost driver is the number of purchase orders processed.  Time and cost can be cut here by:</a:t>
            </a:r>
          </a:p>
          <a:p>
            <a:pPr lvl="2">
              <a:lnSpc>
                <a:spcPct val="90000"/>
              </a:lnSpc>
            </a:pPr>
            <a:r>
              <a:rPr lang="en-US" altLang="en-US" sz="2500"/>
              <a:t>Using EDI to transmit purchase orders</a:t>
            </a:r>
          </a:p>
          <a:p>
            <a:pPr lvl="2">
              <a:lnSpc>
                <a:spcPct val="90000"/>
              </a:lnSpc>
            </a:pPr>
            <a:r>
              <a:rPr lang="en-US" altLang="en-US" sz="2500"/>
              <a:t>Using vendor-managed inventory systems</a:t>
            </a:r>
          </a:p>
          <a:p>
            <a:pPr lvl="2">
              <a:lnSpc>
                <a:spcPct val="90000"/>
              </a:lnSpc>
            </a:pPr>
            <a:r>
              <a:rPr lang="en-US" altLang="en-US" sz="2500"/>
              <a:t>Reverse auctions</a:t>
            </a:r>
          </a:p>
          <a:p>
            <a:pPr lvl="2">
              <a:lnSpc>
                <a:spcPct val="90000"/>
              </a:lnSpc>
            </a:pPr>
            <a:r>
              <a:rPr lang="en-US" altLang="en-US" sz="2500"/>
              <a:t>Pre-award audits</a:t>
            </a:r>
          </a:p>
          <a:p>
            <a:pPr lvl="2">
              <a:lnSpc>
                <a:spcPct val="90000"/>
              </a:lnSpc>
            </a:pPr>
            <a:r>
              <a:rPr lang="en-US" altLang="en-US" sz="2500" b="1">
                <a:solidFill>
                  <a:srgbClr val="CC0000"/>
                </a:solidFill>
              </a:rPr>
              <a:t>Procurement cards for small purchases</a:t>
            </a:r>
          </a:p>
        </p:txBody>
      </p:sp>
      <p:sp>
        <p:nvSpPr>
          <p:cNvPr id="595972" name="Rectangle 4"/>
          <p:cNvSpPr>
            <a:spLocks noChangeArrowheads="1"/>
          </p:cNvSpPr>
          <p:nvPr/>
        </p:nvSpPr>
        <p:spPr bwMode="auto">
          <a:xfrm>
            <a:off x="1828800" y="1447800"/>
            <a:ext cx="7086600" cy="1828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A corporate credit card can be used with specific suppliers for specific types of purchases</a:t>
            </a:r>
          </a:p>
          <a:p>
            <a:r>
              <a:rPr lang="en-US" altLang="en-US" sz="1800"/>
              <a:t>Spending limits can be set</a:t>
            </a:r>
          </a:p>
          <a:p>
            <a:r>
              <a:rPr lang="en-US" altLang="en-US" sz="1800"/>
              <a:t>Account numbers on cards can be mapped to general ledger accounts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95972"/>
                                        </p:tgtEl>
                                        <p:attrNameLst>
                                          <p:attrName>style.visibility</p:attrName>
                                        </p:attrNameLst>
                                      </p:cBhvr>
                                      <p:to>
                                        <p:strVal val="visible"/>
                                      </p:to>
                                    </p:set>
                                    <p:anim calcmode="lin" valueType="num">
                                      <p:cBhvr>
                                        <p:cTn id="7" dur="500" fill="hold"/>
                                        <p:tgtEl>
                                          <p:spTgt spid="595972"/>
                                        </p:tgtEl>
                                        <p:attrNameLst>
                                          <p:attrName>ppt_w</p:attrName>
                                        </p:attrNameLst>
                                      </p:cBhvr>
                                      <p:tavLst>
                                        <p:tav tm="0">
                                          <p:val>
                                            <p:fltVal val="0"/>
                                          </p:val>
                                        </p:tav>
                                        <p:tav tm="100000">
                                          <p:val>
                                            <p:strVal val="#ppt_w"/>
                                          </p:val>
                                        </p:tav>
                                      </p:tavLst>
                                    </p:anim>
                                    <p:anim calcmode="lin" valueType="num">
                                      <p:cBhvr>
                                        <p:cTn id="8" dur="500" fill="hold"/>
                                        <p:tgtEl>
                                          <p:spTgt spid="59597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2" grpId="0" bldLvl="2"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p:txBody>
          <a:bodyPr/>
          <a:lstStyle/>
          <a:p>
            <a:r>
              <a:rPr lang="en-US" altLang="en-US"/>
              <a:t>EXPENDITURE CYCLE BUSINESS ACTIVITIES</a:t>
            </a:r>
          </a:p>
        </p:txBody>
      </p:sp>
      <p:sp>
        <p:nvSpPr>
          <p:cNvPr id="596995" name="Rectangle 3"/>
          <p:cNvSpPr>
            <a:spLocks noGrp="1" noChangeArrowheads="1"/>
          </p:cNvSpPr>
          <p:nvPr>
            <p:ph type="body" idx="1"/>
          </p:nvPr>
        </p:nvSpPr>
        <p:spPr>
          <a:xfrm>
            <a:off x="457200" y="1600200"/>
            <a:ext cx="8229600" cy="4724400"/>
          </a:xfrm>
        </p:spPr>
        <p:txBody>
          <a:bodyPr/>
          <a:lstStyle/>
          <a:p>
            <a:r>
              <a:rPr lang="en-US" altLang="en-US" sz="2600"/>
              <a:t>The three basic activities performed in the expenditure cycle are:</a:t>
            </a:r>
          </a:p>
          <a:p>
            <a:pPr lvl="1"/>
            <a:r>
              <a:rPr lang="en-US" altLang="en-US" sz="2300"/>
              <a:t>Ordering goods, supplies, and services</a:t>
            </a:r>
          </a:p>
          <a:p>
            <a:pPr lvl="1"/>
            <a:r>
              <a:rPr lang="en-US" altLang="en-US" sz="2300" b="1">
                <a:solidFill>
                  <a:srgbClr val="CC0000"/>
                </a:solidFill>
              </a:rPr>
              <a:t>Receiving and storing these items</a:t>
            </a:r>
          </a:p>
          <a:p>
            <a:pPr lvl="1"/>
            <a:r>
              <a:rPr lang="en-US" altLang="en-US" sz="2300"/>
              <a:t>Paying for these items</a:t>
            </a:r>
          </a:p>
          <a:p>
            <a:r>
              <a:rPr lang="en-US" altLang="en-US" sz="2600"/>
              <a:t>These activities mirror the activities in the revenue cycle.</a:t>
            </a:r>
          </a:p>
        </p:txBody>
      </p:sp>
      <p:sp>
        <p:nvSpPr>
          <p:cNvPr id="596996" name="Rectangle 4"/>
          <p:cNvSpPr>
            <a:spLocks noChangeArrowheads="1"/>
          </p:cNvSpPr>
          <p:nvPr/>
        </p:nvSpPr>
        <p:spPr bwMode="auto">
          <a:xfrm>
            <a:off x="762000" y="2895600"/>
            <a:ext cx="6172200" cy="533400"/>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96996"/>
                                        </p:tgtEl>
                                        <p:attrNameLst>
                                          <p:attrName>style.visibility</p:attrName>
                                        </p:attrNameLst>
                                      </p:cBhvr>
                                      <p:to>
                                        <p:strVal val="visible"/>
                                      </p:to>
                                    </p:set>
                                    <p:anim calcmode="lin" valueType="num">
                                      <p:cBhvr>
                                        <p:cTn id="7" dur="500" fill="hold"/>
                                        <p:tgtEl>
                                          <p:spTgt spid="596996"/>
                                        </p:tgtEl>
                                        <p:attrNameLst>
                                          <p:attrName>ppt_w</p:attrName>
                                        </p:attrNameLst>
                                      </p:cBhvr>
                                      <p:tavLst>
                                        <p:tav tm="0">
                                          <p:val>
                                            <p:fltVal val="0"/>
                                          </p:val>
                                        </p:tav>
                                        <p:tav tm="100000">
                                          <p:val>
                                            <p:strVal val="#ppt_w"/>
                                          </p:val>
                                        </p:tav>
                                      </p:tavLst>
                                    </p:anim>
                                    <p:anim calcmode="lin" valueType="num">
                                      <p:cBhvr>
                                        <p:cTn id="8" dur="500" fill="hold"/>
                                        <p:tgtEl>
                                          <p:spTgt spid="5969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p:txBody>
          <a:bodyPr/>
          <a:lstStyle/>
          <a:p>
            <a:r>
              <a:rPr lang="en-US" altLang="en-US"/>
              <a:t>RECEIVING AND STORING GOODS</a:t>
            </a:r>
          </a:p>
        </p:txBody>
      </p:sp>
      <p:sp>
        <p:nvSpPr>
          <p:cNvPr id="598019" name="Rectangle 3"/>
          <p:cNvSpPr>
            <a:spLocks noGrp="1" noChangeArrowheads="1"/>
          </p:cNvSpPr>
          <p:nvPr>
            <p:ph type="body" idx="1"/>
          </p:nvPr>
        </p:nvSpPr>
        <p:spPr>
          <a:xfrm>
            <a:off x="457200" y="1600200"/>
            <a:ext cx="8229600" cy="4800600"/>
          </a:xfrm>
        </p:spPr>
        <p:txBody>
          <a:bodyPr/>
          <a:lstStyle/>
          <a:p>
            <a:r>
              <a:rPr lang="en-US" altLang="en-US" sz="2600"/>
              <a:t>The receiving department accepts deliveries from suppliers.</a:t>
            </a:r>
          </a:p>
          <a:p>
            <a:pPr lvl="1"/>
            <a:r>
              <a:rPr lang="en-US" altLang="en-US" sz="2300"/>
              <a:t>Normally reports to warehouse manager, who reports to VP of Manufacturing.</a:t>
            </a:r>
          </a:p>
          <a:p>
            <a:r>
              <a:rPr lang="en-US" altLang="en-US" sz="2600"/>
              <a:t>Inventory stores typically stores the goods.</a:t>
            </a:r>
          </a:p>
          <a:p>
            <a:pPr lvl="1"/>
            <a:r>
              <a:rPr lang="en-US" altLang="en-US" sz="2300"/>
              <a:t>Also reports to warehouse manager.</a:t>
            </a:r>
          </a:p>
          <a:p>
            <a:r>
              <a:rPr lang="en-US" altLang="en-US" sz="2600"/>
              <a:t>The receipt of goods must be communicated to the inventory control function to update inventory records.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p:txBody>
          <a:bodyPr/>
          <a:lstStyle/>
          <a:p>
            <a:r>
              <a:rPr lang="en-US" altLang="en-US"/>
              <a:t>RECEIVING AND STORING GOODS</a:t>
            </a:r>
          </a:p>
        </p:txBody>
      </p:sp>
      <p:sp>
        <p:nvSpPr>
          <p:cNvPr id="599043" name="Rectangle 3"/>
          <p:cNvSpPr>
            <a:spLocks noGrp="1" noChangeArrowheads="1"/>
          </p:cNvSpPr>
          <p:nvPr>
            <p:ph type="body" idx="1"/>
          </p:nvPr>
        </p:nvSpPr>
        <p:spPr>
          <a:xfrm>
            <a:off x="457200" y="1600200"/>
            <a:ext cx="8229600" cy="4800600"/>
          </a:xfrm>
        </p:spPr>
        <p:txBody>
          <a:bodyPr/>
          <a:lstStyle/>
          <a:p>
            <a:r>
              <a:rPr lang="en-US" altLang="en-US" sz="2600"/>
              <a:t>The two major responsibilities of the receiving department are:</a:t>
            </a:r>
          </a:p>
          <a:p>
            <a:pPr lvl="1"/>
            <a:r>
              <a:rPr lang="en-US" altLang="en-US" sz="2300"/>
              <a:t>Deciding whether to accept delivery</a:t>
            </a:r>
          </a:p>
          <a:p>
            <a:pPr lvl="1"/>
            <a:r>
              <a:rPr lang="en-US" altLang="en-US" sz="2300"/>
              <a:t>Verifying the quantity and quality of delivered goods</a:t>
            </a:r>
          </a:p>
          <a:p>
            <a:r>
              <a:rPr lang="en-US" altLang="en-US" sz="2600"/>
              <a:t>The first decision is based on whether there is a valid purchase order.</a:t>
            </a:r>
          </a:p>
          <a:p>
            <a:pPr lvl="1"/>
            <a:r>
              <a:rPr lang="en-US" altLang="en-US" sz="2300"/>
              <a:t>Accepting un-ordered goods wastes time, handling and storage.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p:txBody>
          <a:bodyPr/>
          <a:lstStyle/>
          <a:p>
            <a:r>
              <a:rPr lang="en-US" altLang="en-US"/>
              <a:t>RECEIVING AND STORING GOODS</a:t>
            </a:r>
          </a:p>
        </p:txBody>
      </p:sp>
      <p:sp>
        <p:nvSpPr>
          <p:cNvPr id="600067" name="Rectangle 3"/>
          <p:cNvSpPr>
            <a:spLocks noGrp="1" noChangeArrowheads="1"/>
          </p:cNvSpPr>
          <p:nvPr>
            <p:ph type="body" idx="1"/>
          </p:nvPr>
        </p:nvSpPr>
        <p:spPr>
          <a:xfrm>
            <a:off x="457200" y="1600200"/>
            <a:ext cx="8229600" cy="4800600"/>
          </a:xfrm>
        </p:spPr>
        <p:txBody>
          <a:bodyPr/>
          <a:lstStyle/>
          <a:p>
            <a:r>
              <a:rPr lang="en-US" altLang="en-US" sz="2000"/>
              <a:t>Verifying the quantity of delivered goods is important so:</a:t>
            </a:r>
          </a:p>
          <a:p>
            <a:pPr lvl="1"/>
            <a:r>
              <a:rPr lang="en-US" altLang="en-US" sz="2000"/>
              <a:t>The company only pays for goods received</a:t>
            </a:r>
          </a:p>
          <a:p>
            <a:pPr lvl="1"/>
            <a:r>
              <a:rPr lang="en-US" altLang="en-US" sz="2000"/>
              <a:t>Inventory records are updated accurately</a:t>
            </a:r>
          </a:p>
          <a:p>
            <a:r>
              <a:rPr lang="en-US" altLang="en-US" sz="2000"/>
              <a:t>The </a:t>
            </a:r>
            <a:r>
              <a:rPr lang="en-US" altLang="en-US" sz="2000" b="1" i="1"/>
              <a:t>receiving report</a:t>
            </a:r>
            <a:r>
              <a:rPr lang="en-US" altLang="en-US" sz="2000"/>
              <a:t> is the primary document used in this process:</a:t>
            </a:r>
          </a:p>
          <a:p>
            <a:pPr lvl="1"/>
            <a:r>
              <a:rPr lang="en-US" altLang="en-US" sz="2000"/>
              <a:t>It documents the date goods are received, shipper, supplier, and PO number</a:t>
            </a:r>
          </a:p>
          <a:p>
            <a:pPr lvl="1"/>
            <a:r>
              <a:rPr lang="en-US" altLang="en-US" sz="2000"/>
              <a:t>Shows item number, description, unit of measure, and quantity for each item</a:t>
            </a:r>
          </a:p>
          <a:p>
            <a:pPr lvl="1"/>
            <a:r>
              <a:rPr lang="en-US" altLang="en-US" sz="2000"/>
              <a:t>Provides space for signature and comments by the person who received and inspected</a:t>
            </a:r>
          </a:p>
          <a:p>
            <a:r>
              <a:rPr lang="en-US" altLang="en-US" sz="2000"/>
              <a:t>Receipt of services is typically documented by supervisory approval of the supplier’s invoice.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r>
              <a:rPr lang="en-US" altLang="en-US"/>
              <a:t>RECEIVING AND STORING GOODS</a:t>
            </a:r>
          </a:p>
        </p:txBody>
      </p:sp>
      <p:sp>
        <p:nvSpPr>
          <p:cNvPr id="601091" name="Rectangle 3"/>
          <p:cNvSpPr>
            <a:spLocks noGrp="1" noChangeArrowheads="1"/>
          </p:cNvSpPr>
          <p:nvPr>
            <p:ph type="body" idx="1"/>
          </p:nvPr>
        </p:nvSpPr>
        <p:spPr>
          <a:xfrm>
            <a:off x="457200" y="1600200"/>
            <a:ext cx="8229600" cy="4800600"/>
          </a:xfrm>
        </p:spPr>
        <p:txBody>
          <a:bodyPr/>
          <a:lstStyle/>
          <a:p>
            <a:r>
              <a:rPr lang="en-US" altLang="en-US" sz="2200"/>
              <a:t>When goods arrive, a receiving clerk compares the PO number on the packing slip with the open PO file to verify the goods were ordered.</a:t>
            </a:r>
          </a:p>
          <a:p>
            <a:pPr lvl="1"/>
            <a:r>
              <a:rPr lang="en-US" altLang="en-US" sz="2100"/>
              <a:t>Then counts the goods</a:t>
            </a:r>
          </a:p>
          <a:p>
            <a:pPr lvl="1"/>
            <a:r>
              <a:rPr lang="en-US" altLang="en-US" sz="2100"/>
              <a:t>Examines for damage before routing to warehouse or factory</a:t>
            </a:r>
          </a:p>
          <a:p>
            <a:r>
              <a:rPr lang="en-US" altLang="en-US" sz="2200"/>
              <a:t>Three possible exceptions in this process:</a:t>
            </a:r>
          </a:p>
          <a:p>
            <a:pPr lvl="1"/>
            <a:r>
              <a:rPr lang="en-US" altLang="en-US" sz="2100"/>
              <a:t>The quantity of goods is different from the amount ordered</a:t>
            </a:r>
          </a:p>
          <a:p>
            <a:pPr lvl="1"/>
            <a:r>
              <a:rPr lang="en-US" altLang="en-US" sz="2100"/>
              <a:t>The goods are damaged</a:t>
            </a:r>
          </a:p>
          <a:p>
            <a:pPr lvl="1"/>
            <a:r>
              <a:rPr lang="en-US" altLang="en-US" sz="2100"/>
              <a:t>The goods are of inferior quality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lstStyle/>
          <a:p>
            <a:r>
              <a:rPr lang="en-US" altLang="en-US"/>
              <a:t>RECEIVING AND STORING GOODS</a:t>
            </a:r>
          </a:p>
        </p:txBody>
      </p:sp>
      <p:sp>
        <p:nvSpPr>
          <p:cNvPr id="602115" name="Rectangle 3"/>
          <p:cNvSpPr>
            <a:spLocks noGrp="1" noChangeArrowheads="1"/>
          </p:cNvSpPr>
          <p:nvPr>
            <p:ph type="body" idx="1"/>
          </p:nvPr>
        </p:nvSpPr>
        <p:spPr>
          <a:xfrm>
            <a:off x="457200" y="1600200"/>
            <a:ext cx="8229600" cy="4800600"/>
          </a:xfrm>
        </p:spPr>
        <p:txBody>
          <a:bodyPr/>
          <a:lstStyle/>
          <a:p>
            <a:r>
              <a:rPr lang="en-US" altLang="en-US" sz="2200"/>
              <a:t>If one of these exceptions occurs,  the purchasing agent resolves the situation with the supplier.</a:t>
            </a:r>
          </a:p>
          <a:p>
            <a:pPr lvl="1"/>
            <a:r>
              <a:rPr lang="en-US" altLang="en-US" sz="2100"/>
              <a:t>Supplier typically allows adjustment to the invoice for quantity discrepancies.</a:t>
            </a:r>
          </a:p>
          <a:p>
            <a:pPr lvl="1"/>
            <a:r>
              <a:rPr lang="en-US" altLang="en-US" sz="2100"/>
              <a:t>If goods are damaged or inferior, a debit memo is prepared after the supplier agrees to accept a return or grant a discount.</a:t>
            </a:r>
          </a:p>
          <a:p>
            <a:pPr lvl="2"/>
            <a:r>
              <a:rPr lang="en-US" altLang="en-US" sz="2100"/>
              <a:t>One copy goes to supplier, who returns a credit memo in acknowledgment.</a:t>
            </a:r>
          </a:p>
          <a:p>
            <a:pPr lvl="2"/>
            <a:r>
              <a:rPr lang="en-US" altLang="en-US" sz="2100"/>
              <a:t>One copy to accounts payable to adjust the account payable.</a:t>
            </a:r>
          </a:p>
          <a:p>
            <a:pPr lvl="2"/>
            <a:r>
              <a:rPr lang="en-US" altLang="en-US" sz="2100"/>
              <a:t>One copy to shipping to be returned to supplier with the actual goods.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p:txBody>
          <a:bodyPr/>
          <a:lstStyle/>
          <a:p>
            <a:r>
              <a:rPr lang="en-US" altLang="en-US"/>
              <a:t>RECEIVING AND STORING GOODS</a:t>
            </a:r>
          </a:p>
        </p:txBody>
      </p:sp>
      <p:sp>
        <p:nvSpPr>
          <p:cNvPr id="603139" name="Rectangle 3"/>
          <p:cNvSpPr>
            <a:spLocks noGrp="1" noChangeArrowheads="1"/>
          </p:cNvSpPr>
          <p:nvPr>
            <p:ph type="body" idx="1"/>
          </p:nvPr>
        </p:nvSpPr>
        <p:spPr>
          <a:xfrm>
            <a:off x="457200" y="1600200"/>
            <a:ext cx="8229600" cy="4800600"/>
          </a:xfrm>
        </p:spPr>
        <p:txBody>
          <a:bodyPr/>
          <a:lstStyle/>
          <a:p>
            <a:r>
              <a:rPr lang="en-US" altLang="en-US" sz="2600"/>
              <a:t>IT can help improve the efficiency and effectiveness of the receiving activity:</a:t>
            </a:r>
          </a:p>
          <a:p>
            <a:pPr lvl="1"/>
            <a:r>
              <a:rPr lang="en-US" altLang="en-US" b="1">
                <a:solidFill>
                  <a:srgbClr val="CC0000"/>
                </a:solidFill>
              </a:rPr>
              <a:t>Bar-coding</a:t>
            </a:r>
          </a:p>
        </p:txBody>
      </p:sp>
      <p:sp>
        <p:nvSpPr>
          <p:cNvPr id="603140" name="Rectangle 4"/>
          <p:cNvSpPr>
            <a:spLocks noChangeArrowheads="1"/>
          </p:cNvSpPr>
          <p:nvPr/>
        </p:nvSpPr>
        <p:spPr bwMode="auto">
          <a:xfrm>
            <a:off x="1447800" y="3200400"/>
            <a:ext cx="70866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Requiring suppliers to bar-code products speeds the counting process and improves accuracy.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03140"/>
                                        </p:tgtEl>
                                        <p:attrNameLst>
                                          <p:attrName>style.visibility</p:attrName>
                                        </p:attrNameLst>
                                      </p:cBhvr>
                                      <p:to>
                                        <p:strVal val="visible"/>
                                      </p:to>
                                    </p:set>
                                    <p:anim calcmode="lin" valueType="num">
                                      <p:cBhvr>
                                        <p:cTn id="7" dur="500" fill="hold"/>
                                        <p:tgtEl>
                                          <p:spTgt spid="603140"/>
                                        </p:tgtEl>
                                        <p:attrNameLst>
                                          <p:attrName>ppt_w</p:attrName>
                                        </p:attrNameLst>
                                      </p:cBhvr>
                                      <p:tavLst>
                                        <p:tav tm="0">
                                          <p:val>
                                            <p:fltVal val="0"/>
                                          </p:val>
                                        </p:tav>
                                        <p:tav tm="100000">
                                          <p:val>
                                            <p:strVal val="#ppt_w"/>
                                          </p:val>
                                        </p:tav>
                                      </p:tavLst>
                                    </p:anim>
                                    <p:anim calcmode="lin" valueType="num">
                                      <p:cBhvr>
                                        <p:cTn id="8" dur="500" fill="hold"/>
                                        <p:tgtEl>
                                          <p:spTgt spid="6031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0"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p:txBody>
          <a:bodyPr/>
          <a:lstStyle/>
          <a:p>
            <a:r>
              <a:rPr lang="en-US" altLang="en-US"/>
              <a:t>RECEIVING AND STORING GOODS</a:t>
            </a:r>
          </a:p>
        </p:txBody>
      </p:sp>
      <p:sp>
        <p:nvSpPr>
          <p:cNvPr id="604163" name="Rectangle 3"/>
          <p:cNvSpPr>
            <a:spLocks noGrp="1" noChangeArrowheads="1"/>
          </p:cNvSpPr>
          <p:nvPr>
            <p:ph type="body" idx="1"/>
          </p:nvPr>
        </p:nvSpPr>
        <p:spPr>
          <a:xfrm>
            <a:off x="457200" y="1600200"/>
            <a:ext cx="8229600" cy="4800600"/>
          </a:xfrm>
        </p:spPr>
        <p:txBody>
          <a:bodyPr/>
          <a:lstStyle/>
          <a:p>
            <a:r>
              <a:rPr lang="en-US" altLang="en-US" sz="2600"/>
              <a:t>IT can help improve the efficiency and effectiveness of the receiving activity:</a:t>
            </a:r>
          </a:p>
          <a:p>
            <a:pPr lvl="1"/>
            <a:r>
              <a:rPr lang="en-US" altLang="en-US"/>
              <a:t>Bar-coding</a:t>
            </a:r>
          </a:p>
          <a:p>
            <a:pPr lvl="1"/>
            <a:r>
              <a:rPr lang="en-US" altLang="en-US" b="1">
                <a:solidFill>
                  <a:srgbClr val="CC0000"/>
                </a:solidFill>
              </a:rPr>
              <a:t>RFID</a:t>
            </a:r>
          </a:p>
        </p:txBody>
      </p:sp>
      <p:sp>
        <p:nvSpPr>
          <p:cNvPr id="604164" name="Rectangle 4"/>
          <p:cNvSpPr>
            <a:spLocks noChangeArrowheads="1"/>
          </p:cNvSpPr>
          <p:nvPr/>
        </p:nvSpPr>
        <p:spPr bwMode="auto">
          <a:xfrm>
            <a:off x="1828800" y="3657600"/>
            <a:ext cx="70866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Passive radio frequency identification (RFID) tags eliminate the need to scan bar codes.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04164"/>
                                        </p:tgtEl>
                                        <p:attrNameLst>
                                          <p:attrName>style.visibility</p:attrName>
                                        </p:attrNameLst>
                                      </p:cBhvr>
                                      <p:to>
                                        <p:strVal val="visible"/>
                                      </p:to>
                                    </p:set>
                                    <p:anim calcmode="lin" valueType="num">
                                      <p:cBhvr>
                                        <p:cTn id="7" dur="500" fill="hold"/>
                                        <p:tgtEl>
                                          <p:spTgt spid="604164"/>
                                        </p:tgtEl>
                                        <p:attrNameLst>
                                          <p:attrName>ppt_w</p:attrName>
                                        </p:attrNameLst>
                                      </p:cBhvr>
                                      <p:tavLst>
                                        <p:tav tm="0">
                                          <p:val>
                                            <p:fltVal val="0"/>
                                          </p:val>
                                        </p:tav>
                                        <p:tav tm="100000">
                                          <p:val>
                                            <p:strVal val="#ppt_w"/>
                                          </p:val>
                                        </p:tav>
                                      </p:tavLst>
                                    </p:anim>
                                    <p:anim calcmode="lin" valueType="num">
                                      <p:cBhvr>
                                        <p:cTn id="8" dur="500" fill="hold"/>
                                        <p:tgtEl>
                                          <p:spTgt spid="604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p:txBody>
          <a:bodyPr/>
          <a:lstStyle/>
          <a:p>
            <a:r>
              <a:rPr lang="en-US" altLang="en-US"/>
              <a:t>RECEIVING AND STORING GOODS</a:t>
            </a:r>
          </a:p>
        </p:txBody>
      </p:sp>
      <p:sp>
        <p:nvSpPr>
          <p:cNvPr id="605187" name="Rectangle 3"/>
          <p:cNvSpPr>
            <a:spLocks noGrp="1" noChangeArrowheads="1"/>
          </p:cNvSpPr>
          <p:nvPr>
            <p:ph type="body" idx="1"/>
          </p:nvPr>
        </p:nvSpPr>
        <p:spPr>
          <a:xfrm>
            <a:off x="457200" y="1600200"/>
            <a:ext cx="8229600" cy="4800600"/>
          </a:xfrm>
        </p:spPr>
        <p:txBody>
          <a:bodyPr/>
          <a:lstStyle/>
          <a:p>
            <a:r>
              <a:rPr lang="en-US" altLang="en-US" sz="2600"/>
              <a:t>IT can help improve the efficiency and effectiveness of the receiving activity:</a:t>
            </a:r>
          </a:p>
          <a:p>
            <a:pPr lvl="1"/>
            <a:r>
              <a:rPr lang="en-US" altLang="en-US"/>
              <a:t>Bar-coding</a:t>
            </a:r>
          </a:p>
          <a:p>
            <a:pPr lvl="1"/>
            <a:r>
              <a:rPr lang="en-US" altLang="en-US"/>
              <a:t>RFID</a:t>
            </a:r>
          </a:p>
          <a:p>
            <a:pPr lvl="1"/>
            <a:r>
              <a:rPr lang="en-US" altLang="en-US" b="1">
                <a:solidFill>
                  <a:srgbClr val="CC0000"/>
                </a:solidFill>
              </a:rPr>
              <a:t>EDI and satellite technology</a:t>
            </a:r>
          </a:p>
        </p:txBody>
      </p:sp>
      <p:sp>
        <p:nvSpPr>
          <p:cNvPr id="605188" name="Rectangle 4"/>
          <p:cNvSpPr>
            <a:spLocks noChangeArrowheads="1"/>
          </p:cNvSpPr>
          <p:nvPr/>
        </p:nvSpPr>
        <p:spPr bwMode="auto">
          <a:xfrm>
            <a:off x="1600200" y="4191000"/>
            <a:ext cx="7086600" cy="1752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EDI and satellite technology make it possible to track the exact location of incoming shipments and have receiving staff on hand to unload trucks.</a:t>
            </a:r>
          </a:p>
          <a:p>
            <a:r>
              <a:rPr lang="en-US" altLang="en-US" sz="1800"/>
              <a:t>Also enables drivers to be directed to specific loading docks where goods will be used.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05188"/>
                                        </p:tgtEl>
                                        <p:attrNameLst>
                                          <p:attrName>style.visibility</p:attrName>
                                        </p:attrNameLst>
                                      </p:cBhvr>
                                      <p:to>
                                        <p:strVal val="visible"/>
                                      </p:to>
                                    </p:set>
                                    <p:anim calcmode="lin" valueType="num">
                                      <p:cBhvr>
                                        <p:cTn id="7" dur="500" fill="hold"/>
                                        <p:tgtEl>
                                          <p:spTgt spid="605188"/>
                                        </p:tgtEl>
                                        <p:attrNameLst>
                                          <p:attrName>ppt_w</p:attrName>
                                        </p:attrNameLst>
                                      </p:cBhvr>
                                      <p:tavLst>
                                        <p:tav tm="0">
                                          <p:val>
                                            <p:fltVal val="0"/>
                                          </p:val>
                                        </p:tav>
                                        <p:tav tm="100000">
                                          <p:val>
                                            <p:strVal val="#ppt_w"/>
                                          </p:val>
                                        </p:tav>
                                      </p:tavLst>
                                    </p:anim>
                                    <p:anim calcmode="lin" valueType="num">
                                      <p:cBhvr>
                                        <p:cTn id="8" dur="500" fill="hold"/>
                                        <p:tgtEl>
                                          <p:spTgt spid="6051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8" grpId="0" bldLvl="2"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p:txBody>
          <a:bodyPr/>
          <a:lstStyle/>
          <a:p>
            <a:r>
              <a:rPr lang="en-US" altLang="en-US"/>
              <a:t>RECEIVING AND STORING GOODS</a:t>
            </a:r>
          </a:p>
        </p:txBody>
      </p:sp>
      <p:sp>
        <p:nvSpPr>
          <p:cNvPr id="606211" name="Rectangle 3"/>
          <p:cNvSpPr>
            <a:spLocks noGrp="1" noChangeArrowheads="1"/>
          </p:cNvSpPr>
          <p:nvPr>
            <p:ph type="body" idx="1"/>
          </p:nvPr>
        </p:nvSpPr>
        <p:spPr>
          <a:xfrm>
            <a:off x="457200" y="1600200"/>
            <a:ext cx="8229600" cy="4800600"/>
          </a:xfrm>
        </p:spPr>
        <p:txBody>
          <a:bodyPr/>
          <a:lstStyle/>
          <a:p>
            <a:r>
              <a:rPr lang="en-US" altLang="en-US" sz="2600"/>
              <a:t>IT can help improve the efficiency and effectiveness of the receiving activity:</a:t>
            </a:r>
          </a:p>
          <a:p>
            <a:pPr lvl="1"/>
            <a:r>
              <a:rPr lang="en-US" altLang="en-US"/>
              <a:t>Bar-coding</a:t>
            </a:r>
          </a:p>
          <a:p>
            <a:pPr lvl="1"/>
            <a:r>
              <a:rPr lang="en-US" altLang="en-US"/>
              <a:t>RFID</a:t>
            </a:r>
          </a:p>
          <a:p>
            <a:pPr lvl="1"/>
            <a:r>
              <a:rPr lang="en-US" altLang="en-US"/>
              <a:t>EDI and satellite technology</a:t>
            </a:r>
          </a:p>
          <a:p>
            <a:pPr lvl="1"/>
            <a:r>
              <a:rPr lang="en-US" altLang="en-US" b="1">
                <a:solidFill>
                  <a:srgbClr val="CC0000"/>
                </a:solidFill>
              </a:rPr>
              <a:t>Audits</a:t>
            </a:r>
          </a:p>
        </p:txBody>
      </p:sp>
      <p:sp>
        <p:nvSpPr>
          <p:cNvPr id="606212" name="Rectangle 4"/>
          <p:cNvSpPr>
            <a:spLocks noChangeArrowheads="1"/>
          </p:cNvSpPr>
          <p:nvPr/>
        </p:nvSpPr>
        <p:spPr bwMode="auto">
          <a:xfrm>
            <a:off x="1524000" y="4724400"/>
            <a:ext cx="7086600" cy="1066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Audits can identify opportunities to cut freight costs and can ensure that suppliers are not billing for transportation costs they are supposed to assume.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06212"/>
                                        </p:tgtEl>
                                        <p:attrNameLst>
                                          <p:attrName>style.visibility</p:attrName>
                                        </p:attrNameLst>
                                      </p:cBhvr>
                                      <p:to>
                                        <p:strVal val="visible"/>
                                      </p:to>
                                    </p:set>
                                    <p:anim calcmode="lin" valueType="num">
                                      <p:cBhvr>
                                        <p:cTn id="7" dur="500" fill="hold"/>
                                        <p:tgtEl>
                                          <p:spTgt spid="606212"/>
                                        </p:tgtEl>
                                        <p:attrNameLst>
                                          <p:attrName>ppt_w</p:attrName>
                                        </p:attrNameLst>
                                      </p:cBhvr>
                                      <p:tavLst>
                                        <p:tav tm="0">
                                          <p:val>
                                            <p:fltVal val="0"/>
                                          </p:val>
                                        </p:tav>
                                        <p:tav tm="100000">
                                          <p:val>
                                            <p:strVal val="#ppt_w"/>
                                          </p:val>
                                        </p:tav>
                                      </p:tavLst>
                                    </p:anim>
                                    <p:anim calcmode="lin" valueType="num">
                                      <p:cBhvr>
                                        <p:cTn id="8" dur="500" fill="hold"/>
                                        <p:tgtEl>
                                          <p:spTgt spid="6062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2"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p:txBody>
          <a:bodyPr/>
          <a:lstStyle/>
          <a:p>
            <a:r>
              <a:rPr lang="en-US" altLang="en-US"/>
              <a:t>EXPENDITURE CYCLE BUSINESS ACTIVITIES</a:t>
            </a:r>
          </a:p>
        </p:txBody>
      </p:sp>
      <p:sp>
        <p:nvSpPr>
          <p:cNvPr id="607235" name="Rectangle 3"/>
          <p:cNvSpPr>
            <a:spLocks noGrp="1" noChangeArrowheads="1"/>
          </p:cNvSpPr>
          <p:nvPr>
            <p:ph type="body" idx="1"/>
          </p:nvPr>
        </p:nvSpPr>
        <p:spPr>
          <a:xfrm>
            <a:off x="457200" y="1600200"/>
            <a:ext cx="8229600" cy="4724400"/>
          </a:xfrm>
        </p:spPr>
        <p:txBody>
          <a:bodyPr/>
          <a:lstStyle/>
          <a:p>
            <a:r>
              <a:rPr lang="en-US" altLang="en-US" sz="2600"/>
              <a:t>The three basic activities performed in the expenditure cycle are:</a:t>
            </a:r>
          </a:p>
          <a:p>
            <a:pPr lvl="1"/>
            <a:r>
              <a:rPr lang="en-US" altLang="en-US" sz="2300"/>
              <a:t>Ordering goods, supplies, and services</a:t>
            </a:r>
          </a:p>
          <a:p>
            <a:pPr lvl="1"/>
            <a:r>
              <a:rPr lang="en-US" altLang="en-US" sz="2300"/>
              <a:t>Receiving and storing these items</a:t>
            </a:r>
          </a:p>
          <a:p>
            <a:pPr lvl="1"/>
            <a:r>
              <a:rPr lang="en-US" altLang="en-US" sz="2300" b="1">
                <a:solidFill>
                  <a:srgbClr val="CC0000"/>
                </a:solidFill>
              </a:rPr>
              <a:t>Paying for these items</a:t>
            </a:r>
          </a:p>
          <a:p>
            <a:r>
              <a:rPr lang="en-US" altLang="en-US" sz="2600"/>
              <a:t>These activities mirror the activities in the revenue cycle.</a:t>
            </a:r>
          </a:p>
        </p:txBody>
      </p:sp>
      <p:sp>
        <p:nvSpPr>
          <p:cNvPr id="607236" name="Rectangle 4"/>
          <p:cNvSpPr>
            <a:spLocks noChangeArrowheads="1"/>
          </p:cNvSpPr>
          <p:nvPr/>
        </p:nvSpPr>
        <p:spPr bwMode="auto">
          <a:xfrm>
            <a:off x="762000" y="3276600"/>
            <a:ext cx="4419600" cy="533400"/>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07236"/>
                                        </p:tgtEl>
                                        <p:attrNameLst>
                                          <p:attrName>style.visibility</p:attrName>
                                        </p:attrNameLst>
                                      </p:cBhvr>
                                      <p:to>
                                        <p:strVal val="visible"/>
                                      </p:to>
                                    </p:set>
                                    <p:anim calcmode="lin" valueType="num">
                                      <p:cBhvr>
                                        <p:cTn id="7" dur="500" fill="hold"/>
                                        <p:tgtEl>
                                          <p:spTgt spid="607236"/>
                                        </p:tgtEl>
                                        <p:attrNameLst>
                                          <p:attrName>ppt_w</p:attrName>
                                        </p:attrNameLst>
                                      </p:cBhvr>
                                      <p:tavLst>
                                        <p:tav tm="0">
                                          <p:val>
                                            <p:fltVal val="0"/>
                                          </p:val>
                                        </p:tav>
                                        <p:tav tm="100000">
                                          <p:val>
                                            <p:strVal val="#ppt_w"/>
                                          </p:val>
                                        </p:tav>
                                      </p:tavLst>
                                    </p:anim>
                                    <p:anim calcmode="lin" valueType="num">
                                      <p:cBhvr>
                                        <p:cTn id="8" dur="500" fill="hold"/>
                                        <p:tgtEl>
                                          <p:spTgt spid="6072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ChangeArrowheads="1"/>
          </p:cNvSpPr>
          <p:nvPr>
            <p:ph type="title"/>
          </p:nvPr>
        </p:nvSpPr>
        <p:spPr/>
        <p:txBody>
          <a:bodyPr/>
          <a:lstStyle/>
          <a:p>
            <a:r>
              <a:rPr lang="en-US" altLang="en-US"/>
              <a:t>PAYING FOR GOODS AND SERVICES</a:t>
            </a:r>
          </a:p>
        </p:txBody>
      </p:sp>
      <p:sp>
        <p:nvSpPr>
          <p:cNvPr id="608259" name="Rectangle 3"/>
          <p:cNvSpPr>
            <a:spLocks noGrp="1" noChangeArrowheads="1"/>
          </p:cNvSpPr>
          <p:nvPr>
            <p:ph type="body" idx="1"/>
          </p:nvPr>
        </p:nvSpPr>
        <p:spPr>
          <a:xfrm>
            <a:off x="457200" y="1600200"/>
            <a:ext cx="8229600" cy="4800600"/>
          </a:xfrm>
        </p:spPr>
        <p:txBody>
          <a:bodyPr/>
          <a:lstStyle/>
          <a:p>
            <a:r>
              <a:rPr lang="en-US" altLang="en-US" sz="3000"/>
              <a:t>There are two basic sub-processes involved in the payment process:</a:t>
            </a:r>
          </a:p>
          <a:p>
            <a:pPr lvl="1"/>
            <a:r>
              <a:rPr lang="en-US" altLang="en-US" sz="2800"/>
              <a:t>Approval of vendor invoices</a:t>
            </a:r>
          </a:p>
          <a:p>
            <a:pPr lvl="1"/>
            <a:r>
              <a:rPr lang="en-US" altLang="en-US" sz="2800"/>
              <a:t>Actual payment of the invoices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p:txBody>
          <a:bodyPr/>
          <a:lstStyle/>
          <a:p>
            <a:r>
              <a:rPr lang="en-US" altLang="en-US"/>
              <a:t>PAYING FOR GOODS AND SERVICES</a:t>
            </a:r>
          </a:p>
        </p:txBody>
      </p:sp>
      <p:sp>
        <p:nvSpPr>
          <p:cNvPr id="609283" name="Rectangle 3"/>
          <p:cNvSpPr>
            <a:spLocks noGrp="1" noChangeArrowheads="1"/>
          </p:cNvSpPr>
          <p:nvPr>
            <p:ph type="body" idx="1"/>
          </p:nvPr>
        </p:nvSpPr>
        <p:spPr>
          <a:xfrm>
            <a:off x="457200" y="1600200"/>
            <a:ext cx="8229600" cy="4800600"/>
          </a:xfrm>
        </p:spPr>
        <p:txBody>
          <a:bodyPr/>
          <a:lstStyle/>
          <a:p>
            <a:r>
              <a:rPr lang="en-US" altLang="en-US" sz="3000"/>
              <a:t>There are two basic sub-processes involved in the payment process:</a:t>
            </a:r>
          </a:p>
          <a:p>
            <a:pPr lvl="1"/>
            <a:r>
              <a:rPr lang="en-US" altLang="en-US" sz="2800" b="1">
                <a:solidFill>
                  <a:srgbClr val="00CC00"/>
                </a:solidFill>
              </a:rPr>
              <a:t>Approval of vendor invoices</a:t>
            </a:r>
          </a:p>
          <a:p>
            <a:pPr lvl="1"/>
            <a:r>
              <a:rPr lang="en-US" altLang="en-US" sz="2800"/>
              <a:t>Actual payment of the invoices</a:t>
            </a:r>
          </a:p>
        </p:txBody>
      </p:sp>
      <p:sp>
        <p:nvSpPr>
          <p:cNvPr id="609284" name="Rectangle 4"/>
          <p:cNvSpPr>
            <a:spLocks noChangeArrowheads="1"/>
          </p:cNvSpPr>
          <p:nvPr/>
        </p:nvSpPr>
        <p:spPr bwMode="auto">
          <a:xfrm>
            <a:off x="838200" y="2590800"/>
            <a:ext cx="5943600" cy="5334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09284"/>
                                        </p:tgtEl>
                                        <p:attrNameLst>
                                          <p:attrName>style.visibility</p:attrName>
                                        </p:attrNameLst>
                                      </p:cBhvr>
                                      <p:to>
                                        <p:strVal val="visible"/>
                                      </p:to>
                                    </p:set>
                                    <p:anim calcmode="lin" valueType="num">
                                      <p:cBhvr>
                                        <p:cTn id="7" dur="500" fill="hold"/>
                                        <p:tgtEl>
                                          <p:spTgt spid="609284"/>
                                        </p:tgtEl>
                                        <p:attrNameLst>
                                          <p:attrName>ppt_w</p:attrName>
                                        </p:attrNameLst>
                                      </p:cBhvr>
                                      <p:tavLst>
                                        <p:tav tm="0">
                                          <p:val>
                                            <p:fltVal val="0"/>
                                          </p:val>
                                        </p:tav>
                                        <p:tav tm="100000">
                                          <p:val>
                                            <p:strVal val="#ppt_w"/>
                                          </p:val>
                                        </p:tav>
                                      </p:tavLst>
                                    </p:anim>
                                    <p:anim calcmode="lin" valueType="num">
                                      <p:cBhvr>
                                        <p:cTn id="8" dur="500" fill="hold"/>
                                        <p:tgtEl>
                                          <p:spTgt spid="6092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p:txBody>
          <a:bodyPr/>
          <a:lstStyle/>
          <a:p>
            <a:r>
              <a:rPr lang="en-US" altLang="en-US"/>
              <a:t>PAYING FOR GOODS AND SERVICES</a:t>
            </a:r>
          </a:p>
        </p:txBody>
      </p:sp>
      <p:sp>
        <p:nvSpPr>
          <p:cNvPr id="610307"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3000"/>
              <a:t>Approval of vendor invoices is done by the accounts payable department, which reports to the controller.</a:t>
            </a:r>
          </a:p>
          <a:p>
            <a:pPr>
              <a:lnSpc>
                <a:spcPct val="90000"/>
              </a:lnSpc>
            </a:pPr>
            <a:r>
              <a:rPr lang="en-US" altLang="en-US" sz="3000"/>
              <a:t>The legal obligation to pay arises when goods are received.</a:t>
            </a:r>
          </a:p>
          <a:p>
            <a:pPr lvl="1">
              <a:lnSpc>
                <a:spcPct val="90000"/>
              </a:lnSpc>
            </a:pPr>
            <a:r>
              <a:rPr lang="en-US" altLang="en-US" sz="2800"/>
              <a:t>But most companies pay only after receiving and approving the invoice.</a:t>
            </a:r>
          </a:p>
          <a:p>
            <a:pPr lvl="1">
              <a:lnSpc>
                <a:spcPct val="90000"/>
              </a:lnSpc>
            </a:pPr>
            <a:r>
              <a:rPr lang="en-US" altLang="en-US" sz="2800"/>
              <a:t>This timing difference may necessitate adjusting entries at the end of a fiscal period.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p:txBody>
          <a:bodyPr/>
          <a:lstStyle/>
          <a:p>
            <a:r>
              <a:rPr lang="en-US" altLang="en-US"/>
              <a:t>PAYING FOR GOODS AND SERVICES</a:t>
            </a:r>
          </a:p>
        </p:txBody>
      </p:sp>
      <p:sp>
        <p:nvSpPr>
          <p:cNvPr id="611331" name="Rectangle 3"/>
          <p:cNvSpPr>
            <a:spLocks noGrp="1" noChangeArrowheads="1"/>
          </p:cNvSpPr>
          <p:nvPr>
            <p:ph type="body" idx="1"/>
          </p:nvPr>
        </p:nvSpPr>
        <p:spPr>
          <a:xfrm>
            <a:off x="457200" y="1600200"/>
            <a:ext cx="8229600" cy="4800600"/>
          </a:xfrm>
        </p:spPr>
        <p:txBody>
          <a:bodyPr/>
          <a:lstStyle/>
          <a:p>
            <a:r>
              <a:rPr lang="en-US" altLang="en-US" sz="3000"/>
              <a:t>Objective of accounts payable:</a:t>
            </a:r>
          </a:p>
          <a:p>
            <a:pPr lvl="1"/>
            <a:r>
              <a:rPr lang="en-US" altLang="en-US" sz="2800"/>
              <a:t>Authorize payment only for goods and services that were ordered and actually received.</a:t>
            </a:r>
          </a:p>
          <a:p>
            <a:r>
              <a:rPr lang="en-US" altLang="en-US" sz="3000"/>
              <a:t>Requires information from:</a:t>
            </a:r>
          </a:p>
          <a:p>
            <a:pPr lvl="1"/>
            <a:r>
              <a:rPr lang="en-US" altLang="en-US" sz="2800"/>
              <a:t>Purchasing—about existence of valid purchase order</a:t>
            </a:r>
          </a:p>
          <a:p>
            <a:pPr lvl="1"/>
            <a:r>
              <a:rPr lang="en-US" altLang="en-US" sz="2800"/>
              <a:t>Receiving—for receiving report indicating goods were received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p:txBody>
          <a:bodyPr/>
          <a:lstStyle/>
          <a:p>
            <a:r>
              <a:rPr lang="en-US" altLang="en-US"/>
              <a:t>PAYING FOR GOODS AND SERVICES</a:t>
            </a:r>
          </a:p>
        </p:txBody>
      </p:sp>
      <p:sp>
        <p:nvSpPr>
          <p:cNvPr id="612355" name="Rectangle 3"/>
          <p:cNvSpPr>
            <a:spLocks noGrp="1" noChangeArrowheads="1"/>
          </p:cNvSpPr>
          <p:nvPr>
            <p:ph type="body" idx="1"/>
          </p:nvPr>
        </p:nvSpPr>
        <p:spPr>
          <a:xfrm>
            <a:off x="457200" y="1600200"/>
            <a:ext cx="8229600" cy="4800600"/>
          </a:xfrm>
        </p:spPr>
        <p:txBody>
          <a:bodyPr/>
          <a:lstStyle/>
          <a:p>
            <a:r>
              <a:rPr lang="en-US" altLang="en-US" sz="3000"/>
              <a:t>There are two basic approaches to processing vendor invoices:</a:t>
            </a:r>
          </a:p>
          <a:p>
            <a:pPr lvl="1"/>
            <a:r>
              <a:rPr lang="en-US" altLang="en-US" sz="2800" b="1">
                <a:solidFill>
                  <a:srgbClr val="CC0000"/>
                </a:solidFill>
              </a:rPr>
              <a:t>Non-voucher system</a:t>
            </a:r>
          </a:p>
        </p:txBody>
      </p:sp>
      <p:sp>
        <p:nvSpPr>
          <p:cNvPr id="612356" name="Rectangle 4"/>
          <p:cNvSpPr>
            <a:spLocks noChangeArrowheads="1"/>
          </p:cNvSpPr>
          <p:nvPr/>
        </p:nvSpPr>
        <p:spPr bwMode="auto">
          <a:xfrm>
            <a:off x="1828800" y="3276600"/>
            <a:ext cx="7086600" cy="1143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Each invoice is stored in an open invoice file.</a:t>
            </a:r>
          </a:p>
          <a:p>
            <a:r>
              <a:rPr lang="en-US" altLang="en-US" sz="1800"/>
              <a:t>When a check is written, the invoice is marked “paid” and then stored in a paid invoice file.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2356"/>
                                        </p:tgtEl>
                                        <p:attrNameLst>
                                          <p:attrName>style.visibility</p:attrName>
                                        </p:attrNameLst>
                                      </p:cBhvr>
                                      <p:to>
                                        <p:strVal val="visible"/>
                                      </p:to>
                                    </p:set>
                                    <p:anim calcmode="lin" valueType="num">
                                      <p:cBhvr>
                                        <p:cTn id="7" dur="500" fill="hold"/>
                                        <p:tgtEl>
                                          <p:spTgt spid="612356"/>
                                        </p:tgtEl>
                                        <p:attrNameLst>
                                          <p:attrName>ppt_w</p:attrName>
                                        </p:attrNameLst>
                                      </p:cBhvr>
                                      <p:tavLst>
                                        <p:tav tm="0">
                                          <p:val>
                                            <p:fltVal val="0"/>
                                          </p:val>
                                        </p:tav>
                                        <p:tav tm="100000">
                                          <p:val>
                                            <p:strVal val="#ppt_w"/>
                                          </p:val>
                                        </p:tav>
                                      </p:tavLst>
                                    </p:anim>
                                    <p:anim calcmode="lin" valueType="num">
                                      <p:cBhvr>
                                        <p:cTn id="8" dur="500" fill="hold"/>
                                        <p:tgtEl>
                                          <p:spTgt spid="6123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6" grpId="0" bldLvl="2" animBg="1"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p:txBody>
          <a:bodyPr/>
          <a:lstStyle/>
          <a:p>
            <a:r>
              <a:rPr lang="en-US" altLang="en-US"/>
              <a:t>PAYING FOR GOODS AND SERVICES</a:t>
            </a:r>
          </a:p>
        </p:txBody>
      </p:sp>
      <p:sp>
        <p:nvSpPr>
          <p:cNvPr id="613379" name="Rectangle 3"/>
          <p:cNvSpPr>
            <a:spLocks noGrp="1" noChangeArrowheads="1"/>
          </p:cNvSpPr>
          <p:nvPr>
            <p:ph type="body" idx="1"/>
          </p:nvPr>
        </p:nvSpPr>
        <p:spPr>
          <a:xfrm>
            <a:off x="457200" y="1600200"/>
            <a:ext cx="8229600" cy="4800600"/>
          </a:xfrm>
        </p:spPr>
        <p:txBody>
          <a:bodyPr/>
          <a:lstStyle/>
          <a:p>
            <a:r>
              <a:rPr lang="en-US" altLang="en-US" sz="3000"/>
              <a:t>There are two basic approaches to processing vendor invoices:</a:t>
            </a:r>
          </a:p>
          <a:p>
            <a:pPr lvl="1"/>
            <a:r>
              <a:rPr lang="en-US" altLang="en-US" sz="2800"/>
              <a:t>Non-voucher system</a:t>
            </a:r>
          </a:p>
          <a:p>
            <a:pPr lvl="1"/>
            <a:r>
              <a:rPr lang="en-US" altLang="en-US" sz="2800" b="1">
                <a:solidFill>
                  <a:srgbClr val="CC0000"/>
                </a:solidFill>
              </a:rPr>
              <a:t>Voucher system</a:t>
            </a:r>
          </a:p>
        </p:txBody>
      </p:sp>
      <p:sp>
        <p:nvSpPr>
          <p:cNvPr id="613380" name="Rectangle 4"/>
          <p:cNvSpPr>
            <a:spLocks noChangeArrowheads="1"/>
          </p:cNvSpPr>
          <p:nvPr/>
        </p:nvSpPr>
        <p:spPr bwMode="auto">
          <a:xfrm>
            <a:off x="2057400" y="3810000"/>
            <a:ext cx="7086600" cy="2057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A disbursement voucher is prepared which lists:</a:t>
            </a:r>
          </a:p>
          <a:p>
            <a:pPr lvl="1"/>
            <a:r>
              <a:rPr lang="en-US" altLang="en-US" sz="1700"/>
              <a:t>Outstanding invoices for the supplier</a:t>
            </a:r>
          </a:p>
          <a:p>
            <a:pPr lvl="1"/>
            <a:r>
              <a:rPr lang="en-US" altLang="en-US" sz="1700"/>
              <a:t>Net amount to be paid after discounts and allowances</a:t>
            </a:r>
          </a:p>
          <a:p>
            <a:r>
              <a:rPr lang="en-US" altLang="en-US" sz="1800"/>
              <a:t>The disbursement voucher effectively shows which accounts will be debited and credited, along with the account numbers.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3380"/>
                                        </p:tgtEl>
                                        <p:attrNameLst>
                                          <p:attrName>style.visibility</p:attrName>
                                        </p:attrNameLst>
                                      </p:cBhvr>
                                      <p:to>
                                        <p:strVal val="visible"/>
                                      </p:to>
                                    </p:set>
                                    <p:anim calcmode="lin" valueType="num">
                                      <p:cBhvr>
                                        <p:cTn id="7" dur="500" fill="hold"/>
                                        <p:tgtEl>
                                          <p:spTgt spid="613380"/>
                                        </p:tgtEl>
                                        <p:attrNameLst>
                                          <p:attrName>ppt_w</p:attrName>
                                        </p:attrNameLst>
                                      </p:cBhvr>
                                      <p:tavLst>
                                        <p:tav tm="0">
                                          <p:val>
                                            <p:fltVal val="0"/>
                                          </p:val>
                                        </p:tav>
                                        <p:tav tm="100000">
                                          <p:val>
                                            <p:strVal val="#ppt_w"/>
                                          </p:val>
                                        </p:tav>
                                      </p:tavLst>
                                    </p:anim>
                                    <p:anim calcmode="lin" valueType="num">
                                      <p:cBhvr>
                                        <p:cTn id="8" dur="500" fill="hold"/>
                                        <p:tgtEl>
                                          <p:spTgt spid="6133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80" grpId="0" bldLvl="2"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02" name="Rectangle 2"/>
          <p:cNvSpPr>
            <a:spLocks noGrp="1" noChangeArrowheads="1"/>
          </p:cNvSpPr>
          <p:nvPr>
            <p:ph type="title"/>
          </p:nvPr>
        </p:nvSpPr>
        <p:spPr/>
        <p:txBody>
          <a:bodyPr/>
          <a:lstStyle/>
          <a:p>
            <a:r>
              <a:rPr lang="en-US" altLang="en-US"/>
              <a:t>PAYING FOR GOODS AND SERVICES</a:t>
            </a:r>
          </a:p>
        </p:txBody>
      </p:sp>
      <p:sp>
        <p:nvSpPr>
          <p:cNvPr id="614403" name="Rectangle 3"/>
          <p:cNvSpPr>
            <a:spLocks noGrp="1" noChangeArrowheads="1"/>
          </p:cNvSpPr>
          <p:nvPr>
            <p:ph type="body" idx="1"/>
          </p:nvPr>
        </p:nvSpPr>
        <p:spPr>
          <a:xfrm>
            <a:off x="457200" y="1600200"/>
            <a:ext cx="8229600" cy="4800600"/>
          </a:xfrm>
        </p:spPr>
        <p:txBody>
          <a:bodyPr/>
          <a:lstStyle/>
          <a:p>
            <a:r>
              <a:rPr lang="en-US" altLang="en-US" sz="3000"/>
              <a:t>There are two basic approaches to processing vendor invoices:</a:t>
            </a:r>
          </a:p>
          <a:p>
            <a:pPr lvl="1"/>
            <a:r>
              <a:rPr lang="en-US" altLang="en-US" sz="2800"/>
              <a:t>Non-voucher system</a:t>
            </a:r>
          </a:p>
          <a:p>
            <a:pPr lvl="1"/>
            <a:r>
              <a:rPr lang="en-US" altLang="en-US" sz="2800" b="1">
                <a:solidFill>
                  <a:srgbClr val="CC0000"/>
                </a:solidFill>
              </a:rPr>
              <a:t>Voucher system</a:t>
            </a:r>
          </a:p>
        </p:txBody>
      </p:sp>
      <p:sp>
        <p:nvSpPr>
          <p:cNvPr id="614404" name="Rectangle 4"/>
          <p:cNvSpPr>
            <a:spLocks noChangeArrowheads="1"/>
          </p:cNvSpPr>
          <p:nvPr/>
        </p:nvSpPr>
        <p:spPr bwMode="auto">
          <a:xfrm>
            <a:off x="2057400" y="3810000"/>
            <a:ext cx="7086600" cy="2667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Advantages of a voucher system:</a:t>
            </a:r>
          </a:p>
          <a:p>
            <a:pPr lvl="1"/>
            <a:r>
              <a:rPr lang="en-US" altLang="en-US" sz="1700"/>
              <a:t>Several invoices may be paid at once, which reduces number of checks written</a:t>
            </a:r>
          </a:p>
          <a:p>
            <a:pPr lvl="1"/>
            <a:r>
              <a:rPr lang="en-US" altLang="en-US" sz="1700"/>
              <a:t>Vouchers can be pre-numbered which simplifies the audit trail for payables</a:t>
            </a:r>
          </a:p>
          <a:p>
            <a:pPr lvl="1"/>
            <a:r>
              <a:rPr lang="en-US" altLang="en-US" sz="1700"/>
              <a:t>Invoice approval is separated from invoice payment, which makes it easier to schedule both to maximize efficiency</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4404"/>
                                        </p:tgtEl>
                                        <p:attrNameLst>
                                          <p:attrName>style.visibility</p:attrName>
                                        </p:attrNameLst>
                                      </p:cBhvr>
                                      <p:to>
                                        <p:strVal val="visible"/>
                                      </p:to>
                                    </p:set>
                                    <p:anim calcmode="lin" valueType="num">
                                      <p:cBhvr>
                                        <p:cTn id="7" dur="500" fill="hold"/>
                                        <p:tgtEl>
                                          <p:spTgt spid="614404"/>
                                        </p:tgtEl>
                                        <p:attrNameLst>
                                          <p:attrName>ppt_w</p:attrName>
                                        </p:attrNameLst>
                                      </p:cBhvr>
                                      <p:tavLst>
                                        <p:tav tm="0">
                                          <p:val>
                                            <p:fltVal val="0"/>
                                          </p:val>
                                        </p:tav>
                                        <p:tav tm="100000">
                                          <p:val>
                                            <p:strVal val="#ppt_w"/>
                                          </p:val>
                                        </p:tav>
                                      </p:tavLst>
                                    </p:anim>
                                    <p:anim calcmode="lin" valueType="num">
                                      <p:cBhvr>
                                        <p:cTn id="8" dur="500" fill="hold"/>
                                        <p:tgtEl>
                                          <p:spTgt spid="6144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4" grpId="0" bldLvl="2"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r>
              <a:rPr lang="en-US" altLang="en-US"/>
              <a:t>PAYING FOR GOODS AND SERVICES</a:t>
            </a:r>
          </a:p>
        </p:txBody>
      </p:sp>
      <p:sp>
        <p:nvSpPr>
          <p:cNvPr id="615427" name="Rectangle 3"/>
          <p:cNvSpPr>
            <a:spLocks noGrp="1" noChangeArrowheads="1"/>
          </p:cNvSpPr>
          <p:nvPr>
            <p:ph type="body" idx="1"/>
          </p:nvPr>
        </p:nvSpPr>
        <p:spPr>
          <a:xfrm>
            <a:off x="457200" y="1600200"/>
            <a:ext cx="8229600" cy="4800600"/>
          </a:xfrm>
        </p:spPr>
        <p:txBody>
          <a:bodyPr/>
          <a:lstStyle/>
          <a:p>
            <a:r>
              <a:rPr lang="en-US" altLang="en-US" sz="3000"/>
              <a:t>There are two basic sub-processes involved in the payment process:</a:t>
            </a:r>
          </a:p>
          <a:p>
            <a:pPr lvl="1"/>
            <a:r>
              <a:rPr lang="en-US" altLang="en-US" sz="2800"/>
              <a:t>Approval of vendor invoices</a:t>
            </a:r>
          </a:p>
          <a:p>
            <a:pPr lvl="1"/>
            <a:r>
              <a:rPr lang="en-US" altLang="en-US" sz="2800" b="1">
                <a:solidFill>
                  <a:srgbClr val="00CC00"/>
                </a:solidFill>
              </a:rPr>
              <a:t>Actual payment of the invoices</a:t>
            </a:r>
          </a:p>
        </p:txBody>
      </p:sp>
      <p:sp>
        <p:nvSpPr>
          <p:cNvPr id="615428" name="Rectangle 4"/>
          <p:cNvSpPr>
            <a:spLocks noChangeArrowheads="1"/>
          </p:cNvSpPr>
          <p:nvPr/>
        </p:nvSpPr>
        <p:spPr bwMode="auto">
          <a:xfrm>
            <a:off x="838200" y="3124200"/>
            <a:ext cx="6400800" cy="533400"/>
          </a:xfrm>
          <a:prstGeom prst="rect">
            <a:avLst/>
          </a:prstGeom>
          <a:noFill/>
          <a:ln w="5715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15428"/>
                                        </p:tgtEl>
                                        <p:attrNameLst>
                                          <p:attrName>style.visibility</p:attrName>
                                        </p:attrNameLst>
                                      </p:cBhvr>
                                      <p:to>
                                        <p:strVal val="visible"/>
                                      </p:to>
                                    </p:set>
                                    <p:anim calcmode="lin" valueType="num">
                                      <p:cBhvr>
                                        <p:cTn id="7" dur="500" fill="hold"/>
                                        <p:tgtEl>
                                          <p:spTgt spid="615428"/>
                                        </p:tgtEl>
                                        <p:attrNameLst>
                                          <p:attrName>ppt_w</p:attrName>
                                        </p:attrNameLst>
                                      </p:cBhvr>
                                      <p:tavLst>
                                        <p:tav tm="0">
                                          <p:val>
                                            <p:fltVal val="0"/>
                                          </p:val>
                                        </p:tav>
                                        <p:tav tm="100000">
                                          <p:val>
                                            <p:strVal val="#ppt_w"/>
                                          </p:val>
                                        </p:tav>
                                      </p:tavLst>
                                    </p:anim>
                                    <p:anim calcmode="lin" valueType="num">
                                      <p:cBhvr>
                                        <p:cTn id="8" dur="500" fill="hold"/>
                                        <p:tgtEl>
                                          <p:spTgt spid="6154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p:txBody>
          <a:bodyPr/>
          <a:lstStyle/>
          <a:p>
            <a:r>
              <a:rPr lang="en-US" altLang="en-US"/>
              <a:t>PAYING FOR GOODS AND SERVICES</a:t>
            </a:r>
          </a:p>
        </p:txBody>
      </p:sp>
      <p:sp>
        <p:nvSpPr>
          <p:cNvPr id="616451" name="Rectangle 3"/>
          <p:cNvSpPr>
            <a:spLocks noGrp="1" noChangeArrowheads="1"/>
          </p:cNvSpPr>
          <p:nvPr>
            <p:ph type="body" idx="1"/>
          </p:nvPr>
        </p:nvSpPr>
        <p:spPr>
          <a:xfrm>
            <a:off x="457200" y="1600200"/>
            <a:ext cx="8229600" cy="4800600"/>
          </a:xfrm>
        </p:spPr>
        <p:txBody>
          <a:bodyPr/>
          <a:lstStyle/>
          <a:p>
            <a:r>
              <a:rPr lang="en-US" altLang="en-US" sz="2600"/>
              <a:t>Payment of the invoices is done by the cashier, who reports to the treasurer.</a:t>
            </a:r>
          </a:p>
          <a:p>
            <a:r>
              <a:rPr lang="en-US" altLang="en-US" sz="2600"/>
              <a:t>The cashier receives a voucher package, which consists of the vendor invoice and supporting documentation, such as purchase order and receiving report.</a:t>
            </a:r>
          </a:p>
          <a:p>
            <a:r>
              <a:rPr lang="en-US" altLang="en-US" sz="2600"/>
              <a:t>This voucher package authorizes issuance of a check or EFT to the supplier.</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p:txBody>
          <a:bodyPr/>
          <a:lstStyle/>
          <a:p>
            <a:r>
              <a:rPr lang="en-US" altLang="en-US"/>
              <a:t>PAYING FOR GOODS AND SERVICES</a:t>
            </a:r>
          </a:p>
        </p:txBody>
      </p:sp>
      <p:sp>
        <p:nvSpPr>
          <p:cNvPr id="617475" name="Rectangle 3"/>
          <p:cNvSpPr>
            <a:spLocks noGrp="1" noChangeArrowheads="1"/>
          </p:cNvSpPr>
          <p:nvPr>
            <p:ph type="body" idx="1"/>
          </p:nvPr>
        </p:nvSpPr>
        <p:spPr>
          <a:xfrm>
            <a:off x="457200" y="1600200"/>
            <a:ext cx="8229600" cy="4800600"/>
          </a:xfrm>
        </p:spPr>
        <p:txBody>
          <a:bodyPr/>
          <a:lstStyle/>
          <a:p>
            <a:r>
              <a:rPr lang="en-US" altLang="en-US" sz="3000">
                <a:solidFill>
                  <a:srgbClr val="CC0000"/>
                </a:solidFill>
              </a:rPr>
              <a:t>Processing efficiency can be improved by:</a:t>
            </a:r>
          </a:p>
          <a:p>
            <a:pPr lvl="1"/>
            <a:r>
              <a:rPr lang="en-US" altLang="en-US" sz="2800">
                <a:solidFill>
                  <a:srgbClr val="CC0000"/>
                </a:solidFill>
              </a:rPr>
              <a:t>Requiring suppliers to submit invoices by EDI</a:t>
            </a:r>
          </a:p>
          <a:p>
            <a:pPr lvl="1"/>
            <a:r>
              <a:rPr lang="en-US" altLang="en-US" sz="2800">
                <a:solidFill>
                  <a:srgbClr val="CC0000"/>
                </a:solidFill>
              </a:rPr>
              <a:t>Having the system automatically match invoices to POs and receiving reports</a:t>
            </a:r>
          </a:p>
          <a:p>
            <a:pPr lvl="1"/>
            <a:r>
              <a:rPr lang="en-US" altLang="en-US" sz="2800">
                <a:solidFill>
                  <a:srgbClr val="CC0000"/>
                </a:solidFill>
              </a:rPr>
              <a:t>Eliminating vendor invoices</a:t>
            </a:r>
          </a:p>
        </p:txBody>
      </p:sp>
      <p:sp>
        <p:nvSpPr>
          <p:cNvPr id="617476" name="Rectangle 4"/>
          <p:cNvSpPr>
            <a:spLocks noChangeArrowheads="1"/>
          </p:cNvSpPr>
          <p:nvPr/>
        </p:nvSpPr>
        <p:spPr bwMode="auto">
          <a:xfrm>
            <a:off x="2057400" y="1524000"/>
            <a:ext cx="7086600" cy="3352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Referred to as </a:t>
            </a:r>
            <a:r>
              <a:rPr lang="en-US" altLang="en-US" sz="1800" b="0" i="1"/>
              <a:t>Evaluated Receipt Settlement</a:t>
            </a:r>
            <a:r>
              <a:rPr lang="en-US" altLang="en-US" sz="1800"/>
              <a:t>.</a:t>
            </a:r>
          </a:p>
          <a:p>
            <a:r>
              <a:rPr lang="en-US" altLang="en-US" sz="1800"/>
              <a:t>Payments are issued based on what is ordered and received.</a:t>
            </a:r>
          </a:p>
          <a:p>
            <a:r>
              <a:rPr lang="en-US" altLang="en-US" sz="1800"/>
              <a:t>Requires that:</a:t>
            </a:r>
          </a:p>
          <a:p>
            <a:pPr lvl="1"/>
            <a:r>
              <a:rPr lang="en-US" altLang="en-US" sz="1700"/>
              <a:t>Suppliers quote accurate prices when orders are placed.</a:t>
            </a:r>
          </a:p>
          <a:p>
            <a:pPr lvl="1"/>
            <a:r>
              <a:rPr lang="en-US" altLang="en-US" sz="1700"/>
              <a:t>Receiving personnel count accurately and inspect merchandise received.</a:t>
            </a:r>
          </a:p>
          <a:p>
            <a:r>
              <a:rPr lang="en-US" altLang="en-US" sz="1800"/>
              <a:t>Typically incorporates very timely communications about shipments and receipts.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7476"/>
                                        </p:tgtEl>
                                        <p:attrNameLst>
                                          <p:attrName>style.visibility</p:attrName>
                                        </p:attrNameLst>
                                      </p:cBhvr>
                                      <p:to>
                                        <p:strVal val="visible"/>
                                      </p:to>
                                    </p:set>
                                    <p:anim calcmode="lin" valueType="num">
                                      <p:cBhvr>
                                        <p:cTn id="7" dur="500" fill="hold"/>
                                        <p:tgtEl>
                                          <p:spTgt spid="617476"/>
                                        </p:tgtEl>
                                        <p:attrNameLst>
                                          <p:attrName>ppt_w</p:attrName>
                                        </p:attrNameLst>
                                      </p:cBhvr>
                                      <p:tavLst>
                                        <p:tav tm="0">
                                          <p:val>
                                            <p:fltVal val="0"/>
                                          </p:val>
                                        </p:tav>
                                        <p:tav tm="100000">
                                          <p:val>
                                            <p:strVal val="#ppt_w"/>
                                          </p:val>
                                        </p:tav>
                                      </p:tavLst>
                                    </p:anim>
                                    <p:anim calcmode="lin" valueType="num">
                                      <p:cBhvr>
                                        <p:cTn id="8" dur="500" fill="hold"/>
                                        <p:tgtEl>
                                          <p:spTgt spid="6174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6" grpId="0" bldLvl="2"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r>
              <a:rPr lang="en-US" altLang="en-US"/>
              <a:t>PAYING FOR GOODS AND SERVICES</a:t>
            </a:r>
          </a:p>
        </p:txBody>
      </p:sp>
      <p:sp>
        <p:nvSpPr>
          <p:cNvPr id="618499" name="Rectangle 3"/>
          <p:cNvSpPr>
            <a:spLocks noGrp="1" noChangeArrowheads="1"/>
          </p:cNvSpPr>
          <p:nvPr>
            <p:ph type="body" idx="1"/>
          </p:nvPr>
        </p:nvSpPr>
        <p:spPr>
          <a:xfrm>
            <a:off x="457200" y="1600200"/>
            <a:ext cx="8229600" cy="4800600"/>
          </a:xfrm>
        </p:spPr>
        <p:txBody>
          <a:bodyPr/>
          <a:lstStyle/>
          <a:p>
            <a:r>
              <a:rPr lang="en-US" altLang="en-US" sz="3000"/>
              <a:t>Processing efficiency can be improved by:</a:t>
            </a:r>
          </a:p>
          <a:p>
            <a:pPr lvl="1"/>
            <a:r>
              <a:rPr lang="en-US" altLang="en-US" sz="2800"/>
              <a:t>Requiring suppliers to submit invoices by EDI</a:t>
            </a:r>
          </a:p>
          <a:p>
            <a:pPr lvl="1"/>
            <a:r>
              <a:rPr lang="en-US" altLang="en-US" sz="2800"/>
              <a:t>Having the system automatically match invoices to POs and receiving reports</a:t>
            </a:r>
          </a:p>
          <a:p>
            <a:pPr lvl="1"/>
            <a:r>
              <a:rPr lang="en-US" altLang="en-US" sz="2800"/>
              <a:t>Eliminating vendor invoices</a:t>
            </a:r>
          </a:p>
          <a:p>
            <a:pPr lvl="1"/>
            <a:r>
              <a:rPr lang="en-US" altLang="en-US" sz="2800" b="1">
                <a:solidFill>
                  <a:srgbClr val="CC0000"/>
                </a:solidFill>
              </a:rPr>
              <a:t>Using procurement cards for non-inventory purchases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p:txBody>
          <a:bodyPr/>
          <a:lstStyle/>
          <a:p>
            <a:r>
              <a:rPr lang="en-US" altLang="en-US"/>
              <a:t>PAYING FOR GOODS AND SERVICES</a:t>
            </a:r>
          </a:p>
        </p:txBody>
      </p:sp>
      <p:sp>
        <p:nvSpPr>
          <p:cNvPr id="619523" name="Rectangle 3"/>
          <p:cNvSpPr>
            <a:spLocks noGrp="1" noChangeArrowheads="1"/>
          </p:cNvSpPr>
          <p:nvPr>
            <p:ph type="body" idx="1"/>
          </p:nvPr>
        </p:nvSpPr>
        <p:spPr>
          <a:xfrm>
            <a:off x="457200" y="1600200"/>
            <a:ext cx="8229600" cy="4800600"/>
          </a:xfrm>
        </p:spPr>
        <p:txBody>
          <a:bodyPr/>
          <a:lstStyle/>
          <a:p>
            <a:r>
              <a:rPr lang="en-US" altLang="en-US" sz="2600"/>
              <a:t>Processing efficiency can be improved by:</a:t>
            </a:r>
          </a:p>
          <a:p>
            <a:pPr lvl="1"/>
            <a:r>
              <a:rPr lang="en-US" altLang="en-US" sz="2300"/>
              <a:t>Requiring suppliers to submit invoices by EDI</a:t>
            </a:r>
          </a:p>
          <a:p>
            <a:pPr lvl="1"/>
            <a:r>
              <a:rPr lang="en-US" altLang="en-US" sz="2300"/>
              <a:t>Having the system automatically match invoices to POs and receiving reports</a:t>
            </a:r>
          </a:p>
          <a:p>
            <a:pPr lvl="1"/>
            <a:r>
              <a:rPr lang="en-US" altLang="en-US" sz="2300"/>
              <a:t>Eliminating vendor invoices</a:t>
            </a:r>
          </a:p>
          <a:p>
            <a:pPr lvl="1"/>
            <a:r>
              <a:rPr lang="en-US" altLang="en-US" sz="2300"/>
              <a:t>Using procurement cards for non-inventory purchases</a:t>
            </a:r>
          </a:p>
          <a:p>
            <a:pPr lvl="1"/>
            <a:r>
              <a:rPr lang="en-US" altLang="en-US" sz="2300" b="1">
                <a:solidFill>
                  <a:srgbClr val="CC0000"/>
                </a:solidFill>
              </a:rPr>
              <a:t>Using company credit cards and electronic forms for travel expenses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p:txBody>
          <a:bodyPr/>
          <a:lstStyle/>
          <a:p>
            <a:r>
              <a:rPr lang="en-US" altLang="en-US"/>
              <a:t>PAYING FOR GOODS AND SERVICES</a:t>
            </a:r>
          </a:p>
        </p:txBody>
      </p:sp>
      <p:sp>
        <p:nvSpPr>
          <p:cNvPr id="620547"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2600"/>
              <a:t>Processing efficiency can be improved by:</a:t>
            </a:r>
          </a:p>
          <a:p>
            <a:pPr lvl="1">
              <a:lnSpc>
                <a:spcPct val="90000"/>
              </a:lnSpc>
            </a:pPr>
            <a:r>
              <a:rPr lang="en-US" altLang="en-US" sz="2300"/>
              <a:t>Requiring suppliers to submit invoices by EDI</a:t>
            </a:r>
          </a:p>
          <a:p>
            <a:pPr lvl="1">
              <a:lnSpc>
                <a:spcPct val="90000"/>
              </a:lnSpc>
            </a:pPr>
            <a:r>
              <a:rPr lang="en-US" altLang="en-US" sz="2300"/>
              <a:t>Having the system automatically match invoices to POs and receiving reports</a:t>
            </a:r>
          </a:p>
          <a:p>
            <a:pPr lvl="1">
              <a:lnSpc>
                <a:spcPct val="90000"/>
              </a:lnSpc>
            </a:pPr>
            <a:r>
              <a:rPr lang="en-US" altLang="en-US" sz="2300"/>
              <a:t>Eliminating vendor invoices</a:t>
            </a:r>
          </a:p>
          <a:p>
            <a:pPr lvl="1">
              <a:lnSpc>
                <a:spcPct val="90000"/>
              </a:lnSpc>
            </a:pPr>
            <a:r>
              <a:rPr lang="en-US" altLang="en-US" sz="2300"/>
              <a:t>Using procurement cards for non-inventory purchases</a:t>
            </a:r>
          </a:p>
          <a:p>
            <a:pPr lvl="1">
              <a:lnSpc>
                <a:spcPct val="90000"/>
              </a:lnSpc>
            </a:pPr>
            <a:r>
              <a:rPr lang="en-US" altLang="en-US" sz="2300"/>
              <a:t>Using company credit cards and electronic forms for travel expenses</a:t>
            </a:r>
          </a:p>
          <a:p>
            <a:pPr lvl="1">
              <a:lnSpc>
                <a:spcPct val="90000"/>
              </a:lnSpc>
            </a:pPr>
            <a:r>
              <a:rPr lang="en-US" altLang="en-US" sz="2300" b="1">
                <a:solidFill>
                  <a:srgbClr val="CC0000"/>
                </a:solidFill>
              </a:rPr>
              <a:t>Preparing careful cash budgets to take advantage of early-payment discounts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r>
              <a:rPr lang="en-US" altLang="en-US"/>
              <a:t>PAYING FOR GOODS AND SERVICES</a:t>
            </a:r>
          </a:p>
        </p:txBody>
      </p:sp>
      <p:sp>
        <p:nvSpPr>
          <p:cNvPr id="621571"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2100"/>
              <a:t>Processing efficiency can be improved by:</a:t>
            </a:r>
          </a:p>
          <a:p>
            <a:pPr lvl="1">
              <a:lnSpc>
                <a:spcPct val="90000"/>
              </a:lnSpc>
            </a:pPr>
            <a:r>
              <a:rPr lang="en-US" altLang="en-US" sz="2300"/>
              <a:t>Requiring suppliers to submit invoices by EDI</a:t>
            </a:r>
          </a:p>
          <a:p>
            <a:pPr lvl="1">
              <a:lnSpc>
                <a:spcPct val="90000"/>
              </a:lnSpc>
            </a:pPr>
            <a:r>
              <a:rPr lang="en-US" altLang="en-US" sz="2300"/>
              <a:t>Having the system automatically match invoices to POs and receiving reports</a:t>
            </a:r>
          </a:p>
          <a:p>
            <a:pPr lvl="1">
              <a:lnSpc>
                <a:spcPct val="90000"/>
              </a:lnSpc>
            </a:pPr>
            <a:r>
              <a:rPr lang="en-US" altLang="en-US" sz="2300"/>
              <a:t>Eliminating vendor invoices</a:t>
            </a:r>
          </a:p>
          <a:p>
            <a:pPr lvl="1">
              <a:lnSpc>
                <a:spcPct val="90000"/>
              </a:lnSpc>
            </a:pPr>
            <a:r>
              <a:rPr lang="en-US" altLang="en-US" sz="2300"/>
              <a:t>Using procurement cards for non-inventory purchases</a:t>
            </a:r>
          </a:p>
          <a:p>
            <a:pPr lvl="1">
              <a:lnSpc>
                <a:spcPct val="90000"/>
              </a:lnSpc>
            </a:pPr>
            <a:r>
              <a:rPr lang="en-US" altLang="en-US" sz="2300"/>
              <a:t>Using company credit cards and electronic forms for travel expenses</a:t>
            </a:r>
          </a:p>
          <a:p>
            <a:pPr lvl="1">
              <a:lnSpc>
                <a:spcPct val="90000"/>
              </a:lnSpc>
            </a:pPr>
            <a:r>
              <a:rPr lang="en-US" altLang="en-US" sz="2300"/>
              <a:t>Preparing careful cash budgets to take advantage of early-payment discounts</a:t>
            </a:r>
          </a:p>
          <a:p>
            <a:pPr lvl="1">
              <a:lnSpc>
                <a:spcPct val="90000"/>
              </a:lnSpc>
            </a:pPr>
            <a:r>
              <a:rPr lang="en-US" altLang="en-US" sz="2300" b="1">
                <a:solidFill>
                  <a:srgbClr val="CC0000"/>
                </a:solidFill>
              </a:rPr>
              <a:t>Using FEDI to pay suppliers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p:txBody>
          <a:bodyPr/>
          <a:lstStyle/>
          <a:p>
            <a:r>
              <a:rPr lang="en-US" altLang="en-US"/>
              <a:t>CONTROL:  OBJECTIVES, THREATS, AND PROCEDURES</a:t>
            </a:r>
          </a:p>
        </p:txBody>
      </p:sp>
      <p:sp>
        <p:nvSpPr>
          <p:cNvPr id="622595" name="Rectangle 3"/>
          <p:cNvSpPr>
            <a:spLocks noGrp="1" noChangeArrowheads="1"/>
          </p:cNvSpPr>
          <p:nvPr>
            <p:ph type="body" idx="1"/>
          </p:nvPr>
        </p:nvSpPr>
        <p:spPr>
          <a:xfrm>
            <a:off x="457200" y="1600200"/>
            <a:ext cx="8229600" cy="4724400"/>
          </a:xfrm>
        </p:spPr>
        <p:txBody>
          <a:bodyPr/>
          <a:lstStyle/>
          <a:p>
            <a:r>
              <a:rPr lang="en-US" altLang="en-US" sz="2400"/>
              <a:t>In the expenditure cycle (or any cycle), a well-designed AIS should provide adequate controls to ensure that the following objectives are met:</a:t>
            </a:r>
          </a:p>
          <a:p>
            <a:pPr lvl="1"/>
            <a:r>
              <a:rPr lang="en-US" altLang="en-US" sz="2000"/>
              <a:t>All transactions are properly </a:t>
            </a:r>
            <a:r>
              <a:rPr lang="en-US" altLang="en-US" sz="2000" u="sng"/>
              <a:t>authorized</a:t>
            </a:r>
          </a:p>
          <a:p>
            <a:pPr lvl="1"/>
            <a:r>
              <a:rPr lang="en-US" altLang="en-US" sz="2000"/>
              <a:t>All recorded transactions are </a:t>
            </a:r>
            <a:r>
              <a:rPr lang="en-US" altLang="en-US" sz="2000" u="sng"/>
              <a:t>valid</a:t>
            </a:r>
          </a:p>
          <a:p>
            <a:pPr lvl="1"/>
            <a:r>
              <a:rPr lang="en-US" altLang="en-US" sz="2000"/>
              <a:t>All valid and authorized transactions are </a:t>
            </a:r>
            <a:r>
              <a:rPr lang="en-US" altLang="en-US" sz="2000" u="sng"/>
              <a:t>recorded</a:t>
            </a:r>
          </a:p>
          <a:p>
            <a:pPr lvl="1"/>
            <a:r>
              <a:rPr lang="en-US" altLang="en-US" sz="2000"/>
              <a:t>All transactions are recorded </a:t>
            </a:r>
            <a:r>
              <a:rPr lang="en-US" altLang="en-US" sz="2000" u="sng"/>
              <a:t>accurately</a:t>
            </a:r>
          </a:p>
          <a:p>
            <a:pPr lvl="1"/>
            <a:r>
              <a:rPr lang="en-US" altLang="en-US" sz="2000"/>
              <a:t>Assets are </a:t>
            </a:r>
            <a:r>
              <a:rPr lang="en-US" altLang="en-US" sz="2000" u="sng"/>
              <a:t>safeguarded</a:t>
            </a:r>
            <a:r>
              <a:rPr lang="en-US" altLang="en-US" sz="2000"/>
              <a:t> from loss or theft</a:t>
            </a:r>
          </a:p>
          <a:p>
            <a:pPr lvl="1"/>
            <a:r>
              <a:rPr lang="en-US" altLang="en-US" sz="2000"/>
              <a:t>Business activities are performed </a:t>
            </a:r>
            <a:r>
              <a:rPr lang="en-US" altLang="en-US" sz="2000" u="sng"/>
              <a:t>efficiently</a:t>
            </a:r>
            <a:r>
              <a:rPr lang="en-US" altLang="en-US" sz="2000"/>
              <a:t> and </a:t>
            </a:r>
            <a:r>
              <a:rPr lang="en-US" altLang="en-US" sz="2000" u="sng"/>
              <a:t>effectively</a:t>
            </a:r>
          </a:p>
          <a:p>
            <a:pPr lvl="1"/>
            <a:r>
              <a:rPr lang="en-US" altLang="en-US" sz="2000"/>
              <a:t>The company is in </a:t>
            </a:r>
            <a:r>
              <a:rPr lang="en-US" altLang="en-US" sz="2000" u="sng"/>
              <a:t>compliance</a:t>
            </a:r>
            <a:r>
              <a:rPr lang="en-US" altLang="en-US" sz="2000"/>
              <a:t> with all applicable laws and regulations</a:t>
            </a:r>
          </a:p>
          <a:p>
            <a:pPr lvl="1"/>
            <a:r>
              <a:rPr lang="en-US" altLang="en-US" sz="2000"/>
              <a:t>All </a:t>
            </a:r>
            <a:r>
              <a:rPr lang="en-US" altLang="en-US" sz="2000" u="sng"/>
              <a:t>disclosures</a:t>
            </a:r>
            <a:r>
              <a:rPr lang="en-US" altLang="en-US" sz="2000"/>
              <a:t> are full and fair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6" name="Rectangle 8"/>
          <p:cNvSpPr>
            <a:spLocks noGrp="1" noChangeArrowheads="1"/>
          </p:cNvSpPr>
          <p:nvPr>
            <p:ph type="title"/>
          </p:nvPr>
        </p:nvSpPr>
        <p:spPr>
          <a:noFill/>
          <a:ln/>
        </p:spPr>
        <p:txBody>
          <a:bodyPr/>
          <a:lstStyle/>
          <a:p>
            <a:r>
              <a:rPr lang="en-US" altLang="en-US"/>
              <a:t>CONTROL:  OBJECTIVES, THREATS, AND PROCEDURES</a:t>
            </a:r>
          </a:p>
        </p:txBody>
      </p:sp>
      <p:sp>
        <p:nvSpPr>
          <p:cNvPr id="708617" name="Rectangle 9"/>
          <p:cNvSpPr>
            <a:spLocks noGrp="1" noChangeArrowheads="1"/>
          </p:cNvSpPr>
          <p:nvPr>
            <p:ph type="body" idx="1"/>
          </p:nvPr>
        </p:nvSpPr>
        <p:spPr>
          <a:xfrm>
            <a:off x="457200" y="1600200"/>
            <a:ext cx="8229600" cy="4724400"/>
          </a:xfrm>
          <a:noFill/>
          <a:ln/>
        </p:spPr>
        <p:txBody>
          <a:bodyPr/>
          <a:lstStyle/>
          <a:p>
            <a:pPr lvl="1"/>
            <a:r>
              <a:rPr lang="en-US" altLang="en-US"/>
              <a:t>C--The company is in </a:t>
            </a:r>
            <a:r>
              <a:rPr lang="en-US" altLang="en-US" u="sng"/>
              <a:t>compliance</a:t>
            </a:r>
            <a:r>
              <a:rPr lang="en-US" altLang="en-US"/>
              <a:t> with all applicable laws and regulations</a:t>
            </a:r>
          </a:p>
          <a:p>
            <a:pPr lvl="1"/>
            <a:r>
              <a:rPr lang="en-US" altLang="en-US"/>
              <a:t>A--All transactions are properly </a:t>
            </a:r>
            <a:r>
              <a:rPr lang="en-US" altLang="en-US" u="sng"/>
              <a:t>authorized</a:t>
            </a:r>
          </a:p>
          <a:p>
            <a:pPr lvl="1"/>
            <a:r>
              <a:rPr lang="en-US" altLang="en-US"/>
              <a:t>D--All </a:t>
            </a:r>
            <a:r>
              <a:rPr lang="en-US" altLang="en-US" u="sng"/>
              <a:t>disclosures</a:t>
            </a:r>
            <a:r>
              <a:rPr lang="en-US" altLang="en-US"/>
              <a:t> are full and fair </a:t>
            </a:r>
          </a:p>
          <a:p>
            <a:pPr lvl="1"/>
            <a:r>
              <a:rPr lang="en-US" altLang="en-US"/>
              <a:t>A--All transactions are recorded </a:t>
            </a:r>
            <a:r>
              <a:rPr lang="en-US" altLang="en-US" u="sng"/>
              <a:t>accurately</a:t>
            </a:r>
          </a:p>
          <a:p>
            <a:pPr lvl="1"/>
            <a:r>
              <a:rPr lang="en-US" altLang="en-US"/>
              <a:t>V--All recorded transactions are </a:t>
            </a:r>
            <a:r>
              <a:rPr lang="en-US" altLang="en-US" u="sng"/>
              <a:t>valid</a:t>
            </a:r>
          </a:p>
          <a:p>
            <a:pPr lvl="1"/>
            <a:r>
              <a:rPr lang="en-US" altLang="en-US"/>
              <a:t>E--Business activities are performed </a:t>
            </a:r>
            <a:r>
              <a:rPr lang="en-US" altLang="en-US" u="sng"/>
              <a:t>efficiently</a:t>
            </a:r>
            <a:r>
              <a:rPr lang="en-US" altLang="en-US"/>
              <a:t> and </a:t>
            </a:r>
            <a:r>
              <a:rPr lang="en-US" altLang="en-US" u="sng"/>
              <a:t>effectively</a:t>
            </a:r>
            <a:r>
              <a:rPr lang="en-US" altLang="en-US"/>
              <a:t> </a:t>
            </a:r>
          </a:p>
          <a:p>
            <a:pPr lvl="1"/>
            <a:r>
              <a:rPr lang="en-US" altLang="en-US"/>
              <a:t>R--All valid and authorized transactions are </a:t>
            </a:r>
            <a:r>
              <a:rPr lang="en-US" altLang="en-US" u="sng"/>
              <a:t>recorded</a:t>
            </a:r>
          </a:p>
          <a:p>
            <a:pPr lvl="1"/>
            <a:r>
              <a:rPr lang="en-US" altLang="en-US"/>
              <a:t>S--Assets are </a:t>
            </a:r>
            <a:r>
              <a:rPr lang="en-US" altLang="en-US" u="sng"/>
              <a:t>safeguarded</a:t>
            </a:r>
            <a:r>
              <a:rPr lang="en-US" altLang="en-US"/>
              <a:t> from loss or theft</a:t>
            </a:r>
          </a:p>
          <a:p>
            <a:pPr lvl="1"/>
            <a:endParaRPr lang="en-US" altLang="en-US" u="sng"/>
          </a:p>
          <a:p>
            <a:pPr lvl="1"/>
            <a:endParaRPr lang="en-US" altLang="en-US" sz="240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a:lstStyle/>
          <a:p>
            <a:r>
              <a:rPr lang="en-US" altLang="en-US"/>
              <a:t>CONTROL:  OBJECTIVES, THREATS, AND PROCEDURES</a:t>
            </a:r>
          </a:p>
        </p:txBody>
      </p:sp>
      <p:sp>
        <p:nvSpPr>
          <p:cNvPr id="623619"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400"/>
              <a:t>There are several actions a company can take with respect to any cycle to reduce threats of errors or irregularities.  These include:</a:t>
            </a:r>
          </a:p>
          <a:p>
            <a:pPr lvl="1">
              <a:lnSpc>
                <a:spcPct val="90000"/>
              </a:lnSpc>
            </a:pPr>
            <a:r>
              <a:rPr lang="en-US" altLang="en-US" sz="2300"/>
              <a:t>Using simple, easy-to-complete documents with clear instructions (enhances accuracy and reliability).</a:t>
            </a:r>
          </a:p>
          <a:p>
            <a:pPr lvl="1">
              <a:lnSpc>
                <a:spcPct val="90000"/>
              </a:lnSpc>
            </a:pPr>
            <a:r>
              <a:rPr lang="en-US" altLang="en-US" sz="2300"/>
              <a:t>Using appropriate application controls, such as validity checks and field checks (enhances accuracy and reliability).</a:t>
            </a:r>
          </a:p>
          <a:p>
            <a:pPr lvl="1">
              <a:lnSpc>
                <a:spcPct val="90000"/>
              </a:lnSpc>
            </a:pPr>
            <a:r>
              <a:rPr lang="en-US" altLang="en-US" sz="2300"/>
              <a:t>Providing space on forms to record who completed and who reviewed the form (encourages proper authorizations and accountability).</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p:txBody>
          <a:bodyPr/>
          <a:lstStyle/>
          <a:p>
            <a:r>
              <a:rPr lang="en-US" altLang="en-US"/>
              <a:t>CONTROL:  OBJECTIVES, THREATS, AND PROCEDURES</a:t>
            </a:r>
          </a:p>
        </p:txBody>
      </p:sp>
      <p:sp>
        <p:nvSpPr>
          <p:cNvPr id="624643" name="Rectangle 3"/>
          <p:cNvSpPr>
            <a:spLocks noGrp="1" noChangeArrowheads="1"/>
          </p:cNvSpPr>
          <p:nvPr>
            <p:ph type="body" idx="1"/>
          </p:nvPr>
        </p:nvSpPr>
        <p:spPr>
          <a:xfrm>
            <a:off x="457200" y="1600200"/>
            <a:ext cx="8229600" cy="4724400"/>
          </a:xfrm>
        </p:spPr>
        <p:txBody>
          <a:bodyPr/>
          <a:lstStyle/>
          <a:p>
            <a:pPr lvl="1"/>
            <a:r>
              <a:rPr lang="en-US" altLang="en-US" sz="2300"/>
              <a:t>Pre-numbering documents (encourages recording of valid and only valid transactions).</a:t>
            </a:r>
          </a:p>
          <a:p>
            <a:pPr lvl="1"/>
            <a:r>
              <a:rPr lang="en-US" altLang="en-US" sz="2300"/>
              <a:t>Restricting access to blank documents (reduces risk of unauthorized transaction).</a:t>
            </a:r>
          </a:p>
          <a:p>
            <a:pPr lvl="1"/>
            <a:endParaRPr lang="en-US" altLang="en-US" sz="2300"/>
          </a:p>
          <a:p>
            <a:r>
              <a:rPr lang="en-US" altLang="en-US" sz="2500"/>
              <a:t>In the following sections, we’ll discuss the threats that may arise in the three major steps of the expenditure cycle, as well as general threats, EDI-related threats, and threats related to purchases of services.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p:txBody>
          <a:bodyPr/>
          <a:lstStyle/>
          <a:p>
            <a:r>
              <a:rPr lang="en-US" altLang="en-US"/>
              <a:t>CRIME TIME</a:t>
            </a:r>
          </a:p>
        </p:txBody>
      </p:sp>
      <p:sp>
        <p:nvSpPr>
          <p:cNvPr id="688131" name="Rectangle 3"/>
          <p:cNvSpPr>
            <a:spLocks noGrp="1" noChangeArrowheads="1"/>
          </p:cNvSpPr>
          <p:nvPr>
            <p:ph type="body" idx="1"/>
          </p:nvPr>
        </p:nvSpPr>
        <p:spPr>
          <a:xfrm>
            <a:off x="457200" y="1600200"/>
            <a:ext cx="8229600" cy="4800600"/>
          </a:xfrm>
        </p:spPr>
        <p:txBody>
          <a:bodyPr/>
          <a:lstStyle/>
          <a:p>
            <a:r>
              <a:rPr lang="en-US" altLang="en-US" sz="2600"/>
              <a:t>Before we discuss specific threats, it may be helpful to have some background on a form of occupational fraud and abuse which is broadly referred to as </a:t>
            </a:r>
            <a:r>
              <a:rPr lang="en-US" altLang="en-US" sz="2600" b="1" i="1"/>
              <a:t>corruption</a:t>
            </a:r>
            <a:r>
              <a:rPr lang="en-US" altLang="en-US" sz="2600"/>
              <a:t>.</a:t>
            </a:r>
          </a:p>
          <a:p>
            <a:r>
              <a:rPr lang="en-US" altLang="en-US" sz="2600"/>
              <a:t>Corruption cases often involve arrangements between a company’s purchasing agent and a sales representative for one of the company’s vendors.</a:t>
            </a:r>
          </a:p>
        </p:txBody>
      </p:sp>
      <p:pic>
        <p:nvPicPr>
          <p:cNvPr id="688132" name="Picture 4" descr="j028299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44958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r>
              <a:rPr lang="en-US" altLang="en-US"/>
              <a:t>CRIME TIME</a:t>
            </a:r>
          </a:p>
        </p:txBody>
      </p:sp>
      <p:sp>
        <p:nvSpPr>
          <p:cNvPr id="689155" name="Rectangle 3"/>
          <p:cNvSpPr>
            <a:spLocks noGrp="1" noChangeArrowheads="1"/>
          </p:cNvSpPr>
          <p:nvPr>
            <p:ph type="body" idx="1"/>
          </p:nvPr>
        </p:nvSpPr>
        <p:spPr>
          <a:xfrm>
            <a:off x="457200" y="1600200"/>
            <a:ext cx="8229600" cy="4800600"/>
          </a:xfrm>
        </p:spPr>
        <p:txBody>
          <a:bodyPr/>
          <a:lstStyle/>
          <a:p>
            <a:r>
              <a:rPr lang="en-US" altLang="en-US" sz="2200"/>
              <a:t>The vendor’s representative may try to induce the purchasing agent to buy goods that:</a:t>
            </a:r>
          </a:p>
          <a:p>
            <a:pPr lvl="1"/>
            <a:r>
              <a:rPr lang="en-US" altLang="en-US" sz="2100"/>
              <a:t>Are over-priced</a:t>
            </a:r>
          </a:p>
          <a:p>
            <a:pPr lvl="1"/>
            <a:r>
              <a:rPr lang="en-US" altLang="en-US" sz="2100"/>
              <a:t>Are of inferior quality</a:t>
            </a:r>
          </a:p>
          <a:p>
            <a:pPr lvl="1"/>
            <a:r>
              <a:rPr lang="en-US" altLang="en-US" sz="2100"/>
              <a:t>Aren’t even needed</a:t>
            </a:r>
          </a:p>
          <a:p>
            <a:pPr lvl="1"/>
            <a:r>
              <a:rPr lang="en-US" altLang="en-US" sz="2100"/>
              <a:t>Aren’t even delivered</a:t>
            </a:r>
          </a:p>
          <a:p>
            <a:r>
              <a:rPr lang="en-US" altLang="en-US" sz="2300"/>
              <a:t>In exchange, the vendor’s rep typically offers the purchasing agent something of value.  That “something” might be money, payment of a debt, a job offer, an expensive vacation, or anything the purchasing agent might value.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0178" name="Rectangle 2"/>
          <p:cNvSpPr>
            <a:spLocks noGrp="1" noChangeArrowheads="1"/>
          </p:cNvSpPr>
          <p:nvPr>
            <p:ph type="title"/>
          </p:nvPr>
        </p:nvSpPr>
        <p:spPr/>
        <p:txBody>
          <a:bodyPr/>
          <a:lstStyle/>
          <a:p>
            <a:r>
              <a:rPr lang="en-US" altLang="en-US"/>
              <a:t>CRIME TIME</a:t>
            </a:r>
          </a:p>
        </p:txBody>
      </p:sp>
      <p:sp>
        <p:nvSpPr>
          <p:cNvPr id="690179" name="Rectangle 3"/>
          <p:cNvSpPr>
            <a:spLocks noGrp="1" noChangeArrowheads="1"/>
          </p:cNvSpPr>
          <p:nvPr>
            <p:ph type="body" idx="1"/>
          </p:nvPr>
        </p:nvSpPr>
        <p:spPr>
          <a:xfrm>
            <a:off x="457200" y="1600200"/>
            <a:ext cx="8229600" cy="4800600"/>
          </a:xfrm>
        </p:spPr>
        <p:txBody>
          <a:bodyPr/>
          <a:lstStyle/>
          <a:p>
            <a:r>
              <a:rPr lang="en-US" altLang="en-US" sz="2600"/>
              <a:t>According to the </a:t>
            </a:r>
            <a:r>
              <a:rPr lang="en-US" altLang="en-US" sz="2600" b="1" i="1"/>
              <a:t>Fraud Examiner’s Manual</a:t>
            </a:r>
            <a:r>
              <a:rPr lang="en-US" altLang="en-US" sz="2600"/>
              <a:t> published by the Association of Certified Fraud Examiners, these schemes usually take four forms:</a:t>
            </a:r>
          </a:p>
          <a:p>
            <a:pPr lvl="1"/>
            <a:r>
              <a:rPr lang="en-US" altLang="en-US" sz="2400" b="1">
                <a:solidFill>
                  <a:srgbClr val="CC0000"/>
                </a:solidFill>
              </a:rPr>
              <a:t>Bribery</a:t>
            </a:r>
          </a:p>
        </p:txBody>
      </p:sp>
      <p:sp>
        <p:nvSpPr>
          <p:cNvPr id="690180" name="Rectangle 4"/>
          <p:cNvSpPr>
            <a:spLocks noChangeArrowheads="1"/>
          </p:cNvSpPr>
          <p:nvPr/>
        </p:nvSpPr>
        <p:spPr bwMode="auto">
          <a:xfrm>
            <a:off x="1524000" y="4191000"/>
            <a:ext cx="7086600" cy="21336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Typically involves the vendor offering a </a:t>
            </a:r>
            <a:r>
              <a:rPr lang="en-US" altLang="en-US" sz="1800" b="0" i="1"/>
              <a:t>kickback</a:t>
            </a:r>
            <a:r>
              <a:rPr lang="en-US" altLang="en-US" sz="1800" b="0"/>
              <a:t> </a:t>
            </a:r>
            <a:r>
              <a:rPr lang="en-US" altLang="en-US" sz="1800"/>
              <a:t>(something of value) to the buyer to buy inflated, substandard, un-needed, or un-delivered goods, etc.</a:t>
            </a:r>
          </a:p>
          <a:p>
            <a:r>
              <a:rPr lang="en-US" altLang="en-US" sz="1800"/>
              <a:t>Alternately, may involve an inducement to the buyer to rig a competitive bidding process so that the vendor gets the bid.</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90180"/>
                                        </p:tgtEl>
                                        <p:attrNameLst>
                                          <p:attrName>style.visibility</p:attrName>
                                        </p:attrNameLst>
                                      </p:cBhvr>
                                      <p:to>
                                        <p:strVal val="visible"/>
                                      </p:to>
                                    </p:set>
                                    <p:anim calcmode="lin" valueType="num">
                                      <p:cBhvr>
                                        <p:cTn id="7" dur="500" fill="hold"/>
                                        <p:tgtEl>
                                          <p:spTgt spid="690180"/>
                                        </p:tgtEl>
                                        <p:attrNameLst>
                                          <p:attrName>ppt_w</p:attrName>
                                        </p:attrNameLst>
                                      </p:cBhvr>
                                      <p:tavLst>
                                        <p:tav tm="0">
                                          <p:val>
                                            <p:fltVal val="0"/>
                                          </p:val>
                                        </p:tav>
                                        <p:tav tm="100000">
                                          <p:val>
                                            <p:strVal val="#ppt_w"/>
                                          </p:val>
                                        </p:tav>
                                      </p:tavLst>
                                    </p:anim>
                                    <p:anim calcmode="lin" valueType="num">
                                      <p:cBhvr>
                                        <p:cTn id="8" dur="500" fill="hold"/>
                                        <p:tgtEl>
                                          <p:spTgt spid="6901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80" grpId="0" bldLvl="2" animBg="1"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r>
              <a:rPr lang="en-US" altLang="en-US"/>
              <a:t>CRIME TIME</a:t>
            </a:r>
          </a:p>
        </p:txBody>
      </p:sp>
      <p:sp>
        <p:nvSpPr>
          <p:cNvPr id="691203" name="Rectangle 3"/>
          <p:cNvSpPr>
            <a:spLocks noGrp="1" noChangeArrowheads="1"/>
          </p:cNvSpPr>
          <p:nvPr>
            <p:ph type="body" idx="1"/>
          </p:nvPr>
        </p:nvSpPr>
        <p:spPr>
          <a:xfrm>
            <a:off x="457200" y="1600200"/>
            <a:ext cx="8229600" cy="4800600"/>
          </a:xfrm>
        </p:spPr>
        <p:txBody>
          <a:bodyPr/>
          <a:lstStyle/>
          <a:p>
            <a:r>
              <a:rPr lang="en-US" altLang="en-US" sz="2600"/>
              <a:t>According to the </a:t>
            </a:r>
            <a:r>
              <a:rPr lang="en-US" altLang="en-US" sz="2600" b="1" i="1"/>
              <a:t>Fraud Examiner’s Manual</a:t>
            </a:r>
            <a:r>
              <a:rPr lang="en-US" altLang="en-US" sz="2600"/>
              <a:t> published by the Association of Certified Fraud Examiners, these schemes usually take four forms:</a:t>
            </a:r>
          </a:p>
          <a:p>
            <a:pPr lvl="1"/>
            <a:r>
              <a:rPr lang="en-US" altLang="en-US" sz="2400"/>
              <a:t>Bribery</a:t>
            </a:r>
          </a:p>
          <a:p>
            <a:pPr lvl="1"/>
            <a:r>
              <a:rPr lang="en-US" altLang="en-US" sz="2400" b="1">
                <a:solidFill>
                  <a:srgbClr val="CC0000"/>
                </a:solidFill>
              </a:rPr>
              <a:t>Conflict of interest</a:t>
            </a:r>
          </a:p>
          <a:p>
            <a:pPr lvl="1"/>
            <a:endParaRPr lang="en-US" altLang="en-US" sz="2400" b="1">
              <a:solidFill>
                <a:srgbClr val="CC0000"/>
              </a:solidFill>
            </a:endParaRPr>
          </a:p>
        </p:txBody>
      </p:sp>
      <p:sp>
        <p:nvSpPr>
          <p:cNvPr id="691204" name="Rectangle 4"/>
          <p:cNvSpPr>
            <a:spLocks noChangeArrowheads="1"/>
          </p:cNvSpPr>
          <p:nvPr/>
        </p:nvSpPr>
        <p:spPr bwMode="auto">
          <a:xfrm>
            <a:off x="2057400" y="4495800"/>
            <a:ext cx="7086600" cy="2057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In conflict of interest cases, the purchasing agent is usually arranging for his employer to make purchases from a company in which he has a concealed interest.</a:t>
            </a:r>
          </a:p>
          <a:p>
            <a:r>
              <a:rPr lang="en-US" altLang="en-US" sz="1800"/>
              <a:t>For example, perhaps his wife owns the vendor company.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91204"/>
                                        </p:tgtEl>
                                        <p:attrNameLst>
                                          <p:attrName>style.visibility</p:attrName>
                                        </p:attrNameLst>
                                      </p:cBhvr>
                                      <p:to>
                                        <p:strVal val="visible"/>
                                      </p:to>
                                    </p:set>
                                    <p:anim calcmode="lin" valueType="num">
                                      <p:cBhvr>
                                        <p:cTn id="7" dur="500" fill="hold"/>
                                        <p:tgtEl>
                                          <p:spTgt spid="691204"/>
                                        </p:tgtEl>
                                        <p:attrNameLst>
                                          <p:attrName>ppt_w</p:attrName>
                                        </p:attrNameLst>
                                      </p:cBhvr>
                                      <p:tavLst>
                                        <p:tav tm="0">
                                          <p:val>
                                            <p:fltVal val="0"/>
                                          </p:val>
                                        </p:tav>
                                        <p:tav tm="100000">
                                          <p:val>
                                            <p:strVal val="#ppt_w"/>
                                          </p:val>
                                        </p:tav>
                                      </p:tavLst>
                                    </p:anim>
                                    <p:anim calcmode="lin" valueType="num">
                                      <p:cBhvr>
                                        <p:cTn id="8" dur="500" fill="hold"/>
                                        <p:tgtEl>
                                          <p:spTgt spid="6912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4" grpId="0" bldLvl="2" animBg="1"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p:txBody>
          <a:bodyPr/>
          <a:lstStyle/>
          <a:p>
            <a:r>
              <a:rPr lang="en-US" altLang="en-US"/>
              <a:t>CRIME TIME</a:t>
            </a:r>
          </a:p>
        </p:txBody>
      </p:sp>
      <p:sp>
        <p:nvSpPr>
          <p:cNvPr id="692227" name="Rectangle 3"/>
          <p:cNvSpPr>
            <a:spLocks noGrp="1" noChangeArrowheads="1"/>
          </p:cNvSpPr>
          <p:nvPr>
            <p:ph type="body" idx="1"/>
          </p:nvPr>
        </p:nvSpPr>
        <p:spPr>
          <a:xfrm>
            <a:off x="457200" y="1600200"/>
            <a:ext cx="8229600" cy="4800600"/>
          </a:xfrm>
        </p:spPr>
        <p:txBody>
          <a:bodyPr/>
          <a:lstStyle/>
          <a:p>
            <a:r>
              <a:rPr lang="en-US" altLang="en-US" sz="2600"/>
              <a:t>According to the </a:t>
            </a:r>
            <a:r>
              <a:rPr lang="en-US" altLang="en-US" sz="2600" b="1" i="1"/>
              <a:t>Fraud Examiner’s Manual</a:t>
            </a:r>
            <a:r>
              <a:rPr lang="en-US" altLang="en-US" sz="2600"/>
              <a:t> published by the Association of Certified Fraud Examiners, these schemes usually take four forms:</a:t>
            </a:r>
          </a:p>
          <a:p>
            <a:pPr lvl="1"/>
            <a:r>
              <a:rPr lang="en-US" altLang="en-US" sz="2400"/>
              <a:t>Bribery</a:t>
            </a:r>
          </a:p>
          <a:p>
            <a:pPr lvl="1"/>
            <a:r>
              <a:rPr lang="en-US" altLang="en-US" sz="2400"/>
              <a:t>Conflict of interest</a:t>
            </a:r>
          </a:p>
          <a:p>
            <a:pPr lvl="1"/>
            <a:r>
              <a:rPr lang="en-US" altLang="en-US" sz="2400" b="1">
                <a:solidFill>
                  <a:srgbClr val="CC0000"/>
                </a:solidFill>
              </a:rPr>
              <a:t>Economic extortion</a:t>
            </a:r>
          </a:p>
          <a:p>
            <a:pPr lvl="1"/>
            <a:endParaRPr lang="en-US" altLang="en-US" sz="2400" b="1">
              <a:solidFill>
                <a:srgbClr val="CC0000"/>
              </a:solidFill>
            </a:endParaRPr>
          </a:p>
          <a:p>
            <a:pPr lvl="1"/>
            <a:endParaRPr lang="en-US" altLang="en-US" sz="2400" b="1">
              <a:solidFill>
                <a:srgbClr val="CC0000"/>
              </a:solidFill>
            </a:endParaRPr>
          </a:p>
        </p:txBody>
      </p:sp>
      <p:sp>
        <p:nvSpPr>
          <p:cNvPr id="692228" name="Rectangle 4"/>
          <p:cNvSpPr>
            <a:spLocks noChangeArrowheads="1"/>
          </p:cNvSpPr>
          <p:nvPr/>
        </p:nvSpPr>
        <p:spPr bwMode="auto">
          <a:xfrm>
            <a:off x="2057400" y="1447800"/>
            <a:ext cx="7086600" cy="2057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Economic extortion is basically the reverse of a bribe.</a:t>
            </a:r>
          </a:p>
          <a:p>
            <a:r>
              <a:rPr lang="en-US" altLang="en-US" sz="1800"/>
              <a:t>Instead of the vendor making an offer of something of value to the purchasing agent, the purchasing agent may tell the vendor that he must provide something of value to the purchasing agent if he wants to continue to do business with his employer.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92228"/>
                                        </p:tgtEl>
                                        <p:attrNameLst>
                                          <p:attrName>style.visibility</p:attrName>
                                        </p:attrNameLst>
                                      </p:cBhvr>
                                      <p:to>
                                        <p:strVal val="visible"/>
                                      </p:to>
                                    </p:set>
                                    <p:anim calcmode="lin" valueType="num">
                                      <p:cBhvr>
                                        <p:cTn id="7" dur="500" fill="hold"/>
                                        <p:tgtEl>
                                          <p:spTgt spid="692228"/>
                                        </p:tgtEl>
                                        <p:attrNameLst>
                                          <p:attrName>ppt_w</p:attrName>
                                        </p:attrNameLst>
                                      </p:cBhvr>
                                      <p:tavLst>
                                        <p:tav tm="0">
                                          <p:val>
                                            <p:fltVal val="0"/>
                                          </p:val>
                                        </p:tav>
                                        <p:tav tm="100000">
                                          <p:val>
                                            <p:strVal val="#ppt_w"/>
                                          </p:val>
                                        </p:tav>
                                      </p:tavLst>
                                    </p:anim>
                                    <p:anim calcmode="lin" valueType="num">
                                      <p:cBhvr>
                                        <p:cTn id="8" dur="500" fill="hold"/>
                                        <p:tgtEl>
                                          <p:spTgt spid="6922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8" grpId="0" bldLvl="2" animBg="1"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p:txBody>
          <a:bodyPr/>
          <a:lstStyle/>
          <a:p>
            <a:r>
              <a:rPr lang="en-US" altLang="en-US"/>
              <a:t>CRIME TIME</a:t>
            </a:r>
          </a:p>
        </p:txBody>
      </p:sp>
      <p:sp>
        <p:nvSpPr>
          <p:cNvPr id="693251" name="Rectangle 3"/>
          <p:cNvSpPr>
            <a:spLocks noGrp="1" noChangeArrowheads="1"/>
          </p:cNvSpPr>
          <p:nvPr>
            <p:ph type="body" idx="1"/>
          </p:nvPr>
        </p:nvSpPr>
        <p:spPr>
          <a:xfrm>
            <a:off x="457200" y="1600200"/>
            <a:ext cx="8229600" cy="4800600"/>
          </a:xfrm>
        </p:spPr>
        <p:txBody>
          <a:bodyPr/>
          <a:lstStyle/>
          <a:p>
            <a:r>
              <a:rPr lang="en-US" altLang="en-US" sz="2600"/>
              <a:t>According to the </a:t>
            </a:r>
            <a:r>
              <a:rPr lang="en-US" altLang="en-US" sz="2600" b="1" i="1"/>
              <a:t>Fraud Examiner’s Manual</a:t>
            </a:r>
            <a:r>
              <a:rPr lang="en-US" altLang="en-US" sz="2600"/>
              <a:t> published by the Association of Certified Fraud Examiners, these schemes usually take four forms:</a:t>
            </a:r>
          </a:p>
          <a:p>
            <a:pPr lvl="1"/>
            <a:r>
              <a:rPr lang="en-US" altLang="en-US" sz="2400"/>
              <a:t>Bribery</a:t>
            </a:r>
          </a:p>
          <a:p>
            <a:pPr lvl="1"/>
            <a:r>
              <a:rPr lang="en-US" altLang="en-US" sz="2400"/>
              <a:t>Conflict of interest</a:t>
            </a:r>
          </a:p>
          <a:p>
            <a:pPr lvl="1"/>
            <a:r>
              <a:rPr lang="en-US" altLang="en-US" sz="2400"/>
              <a:t>Economic extortion</a:t>
            </a:r>
          </a:p>
          <a:p>
            <a:pPr lvl="1"/>
            <a:r>
              <a:rPr lang="en-US" altLang="en-US" sz="2400" b="1">
                <a:solidFill>
                  <a:srgbClr val="CC0000"/>
                </a:solidFill>
              </a:rPr>
              <a:t>Illegal gratuities</a:t>
            </a:r>
          </a:p>
          <a:p>
            <a:pPr lvl="1"/>
            <a:endParaRPr lang="en-US" altLang="en-US" sz="2400" b="1">
              <a:solidFill>
                <a:srgbClr val="CC0000"/>
              </a:solidFill>
            </a:endParaRPr>
          </a:p>
          <a:p>
            <a:pPr lvl="1"/>
            <a:endParaRPr lang="en-US" altLang="en-US" sz="2400" b="1">
              <a:solidFill>
                <a:srgbClr val="CC0000"/>
              </a:solidFill>
            </a:endParaRPr>
          </a:p>
        </p:txBody>
      </p:sp>
      <p:sp>
        <p:nvSpPr>
          <p:cNvPr id="693252" name="Rectangle 4"/>
          <p:cNvSpPr>
            <a:spLocks noChangeArrowheads="1"/>
          </p:cNvSpPr>
          <p:nvPr/>
        </p:nvSpPr>
        <p:spPr bwMode="auto">
          <a:xfrm>
            <a:off x="2057400" y="1524000"/>
            <a:ext cx="7086600" cy="2438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a:t>Illegal gratuities involve gifts that are given to the purchasing agent by a vendor after the vendor has been selected.</a:t>
            </a:r>
          </a:p>
          <a:p>
            <a:r>
              <a:rPr lang="en-US" altLang="en-US" sz="1800"/>
              <a:t>There was no intent by the vendor to influence the selection process; the gift was provided after the fact.</a:t>
            </a:r>
          </a:p>
          <a:p>
            <a:r>
              <a:rPr lang="en-US" altLang="en-US" sz="1800"/>
              <a:t>But the problem is that the gift is too likely to impact future decisions by the purchasing agent.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93252"/>
                                        </p:tgtEl>
                                        <p:attrNameLst>
                                          <p:attrName>style.visibility</p:attrName>
                                        </p:attrNameLst>
                                      </p:cBhvr>
                                      <p:to>
                                        <p:strVal val="visible"/>
                                      </p:to>
                                    </p:set>
                                    <p:anim calcmode="lin" valueType="num">
                                      <p:cBhvr>
                                        <p:cTn id="7" dur="500" fill="hold"/>
                                        <p:tgtEl>
                                          <p:spTgt spid="693252"/>
                                        </p:tgtEl>
                                        <p:attrNameLst>
                                          <p:attrName>ppt_w</p:attrName>
                                        </p:attrNameLst>
                                      </p:cBhvr>
                                      <p:tavLst>
                                        <p:tav tm="0">
                                          <p:val>
                                            <p:fltVal val="0"/>
                                          </p:val>
                                        </p:tav>
                                        <p:tav tm="100000">
                                          <p:val>
                                            <p:strVal val="#ppt_w"/>
                                          </p:val>
                                        </p:tav>
                                      </p:tavLst>
                                    </p:anim>
                                    <p:anim calcmode="lin" valueType="num">
                                      <p:cBhvr>
                                        <p:cTn id="8" dur="500" fill="hold"/>
                                        <p:tgtEl>
                                          <p:spTgt spid="6932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252" grpId="0" bldLvl="2" animBg="1"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p:txBody>
          <a:bodyPr/>
          <a:lstStyle/>
          <a:p>
            <a:r>
              <a:rPr lang="en-US" altLang="en-US"/>
              <a:t>CRIME TIME</a:t>
            </a:r>
          </a:p>
        </p:txBody>
      </p:sp>
      <p:sp>
        <p:nvSpPr>
          <p:cNvPr id="694275"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2600"/>
              <a:t>According to the </a:t>
            </a:r>
            <a:r>
              <a:rPr lang="en-US" altLang="en-US" sz="2600" b="1" i="1"/>
              <a:t>Fraud Examiner’s Manual</a:t>
            </a:r>
            <a:r>
              <a:rPr lang="en-US" altLang="en-US" sz="2600"/>
              <a:t> published by the Association of Certified Fraud Examiners, these schemes usually take four forms:</a:t>
            </a:r>
          </a:p>
          <a:p>
            <a:pPr lvl="1">
              <a:lnSpc>
                <a:spcPct val="90000"/>
              </a:lnSpc>
            </a:pPr>
            <a:r>
              <a:rPr lang="en-US" altLang="en-US" sz="2400"/>
              <a:t>Bribery</a:t>
            </a:r>
          </a:p>
          <a:p>
            <a:pPr lvl="1">
              <a:lnSpc>
                <a:spcPct val="90000"/>
              </a:lnSpc>
            </a:pPr>
            <a:r>
              <a:rPr lang="en-US" altLang="en-US" sz="2400"/>
              <a:t>Conflict of interest</a:t>
            </a:r>
          </a:p>
          <a:p>
            <a:pPr lvl="1">
              <a:lnSpc>
                <a:spcPct val="90000"/>
              </a:lnSpc>
            </a:pPr>
            <a:r>
              <a:rPr lang="en-US" altLang="en-US" sz="2400"/>
              <a:t>Economic extortion</a:t>
            </a:r>
          </a:p>
          <a:p>
            <a:pPr lvl="1">
              <a:lnSpc>
                <a:spcPct val="90000"/>
              </a:lnSpc>
            </a:pPr>
            <a:r>
              <a:rPr lang="en-US" altLang="en-US" sz="2400"/>
              <a:t>Illegal gratuities</a:t>
            </a:r>
          </a:p>
          <a:p>
            <a:pPr>
              <a:lnSpc>
                <a:spcPct val="90000"/>
              </a:lnSpc>
            </a:pPr>
            <a:r>
              <a:rPr lang="en-US" altLang="en-US" b="1">
                <a:solidFill>
                  <a:srgbClr val="CC0000"/>
                </a:solidFill>
              </a:rPr>
              <a:t>How do you think these activities relate to the Foreign Corrupt Practices Act?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r>
              <a:rPr lang="en-US" altLang="en-US"/>
              <a:t>THREATS IN ORDERING GOODS</a:t>
            </a:r>
          </a:p>
        </p:txBody>
      </p:sp>
      <p:sp>
        <p:nvSpPr>
          <p:cNvPr id="625667" name="Rectangle 3"/>
          <p:cNvSpPr>
            <a:spLocks noGrp="1" noChangeArrowheads="1"/>
          </p:cNvSpPr>
          <p:nvPr>
            <p:ph type="body" idx="1"/>
          </p:nvPr>
        </p:nvSpPr>
        <p:spPr>
          <a:xfrm>
            <a:off x="457200" y="1600200"/>
            <a:ext cx="8229600" cy="4648200"/>
          </a:xfrm>
        </p:spPr>
        <p:txBody>
          <a:bodyPr/>
          <a:lstStyle/>
          <a:p>
            <a:pPr marL="609600" indent="-609600">
              <a:lnSpc>
                <a:spcPct val="90000"/>
              </a:lnSpc>
            </a:pPr>
            <a:r>
              <a:rPr lang="en-US" altLang="en-US" sz="2300"/>
              <a:t>Threats in the process of ordering goods include:</a:t>
            </a:r>
          </a:p>
          <a:p>
            <a:pPr marL="990600" lvl="1" indent="-533400">
              <a:lnSpc>
                <a:spcPct val="90000"/>
              </a:lnSpc>
            </a:pPr>
            <a:r>
              <a:rPr lang="en-US" altLang="en-US" sz="2300">
                <a:hlinkClick r:id="rId2" action="ppaction://hlinksldjump"/>
              </a:rPr>
              <a:t>THREAT 1:  Stockouts and/or Excess Inventory</a:t>
            </a:r>
            <a:endParaRPr lang="en-US" altLang="en-US" sz="2300"/>
          </a:p>
          <a:p>
            <a:pPr marL="990600" lvl="1" indent="-533400">
              <a:lnSpc>
                <a:spcPct val="90000"/>
              </a:lnSpc>
            </a:pPr>
            <a:r>
              <a:rPr lang="en-US" altLang="en-US" sz="2300">
                <a:hlinkClick r:id="rId3" action="ppaction://hlinksldjump"/>
              </a:rPr>
              <a:t>THREAT 2:  Ordering Unnecessary Items</a:t>
            </a:r>
            <a:endParaRPr lang="en-US" altLang="en-US" sz="2300"/>
          </a:p>
          <a:p>
            <a:pPr marL="990600" lvl="1" indent="-533400">
              <a:lnSpc>
                <a:spcPct val="90000"/>
              </a:lnSpc>
            </a:pPr>
            <a:r>
              <a:rPr lang="en-US" altLang="en-US" sz="2300">
                <a:hlinkClick r:id="rId4" action="ppaction://hlinksldjump"/>
              </a:rPr>
              <a:t>THREAT 3:  Purchasing Goods at Inflated Prices</a:t>
            </a:r>
            <a:endParaRPr lang="en-US" altLang="en-US" sz="2300"/>
          </a:p>
          <a:p>
            <a:pPr marL="990600" lvl="1" indent="-533400">
              <a:lnSpc>
                <a:spcPct val="90000"/>
              </a:lnSpc>
            </a:pPr>
            <a:r>
              <a:rPr lang="en-US" altLang="en-US" sz="2300">
                <a:hlinkClick r:id="rId5" action="ppaction://hlinksldjump"/>
              </a:rPr>
              <a:t>THREAT 4:  Purchasing Goods of Inferior Quality</a:t>
            </a:r>
            <a:endParaRPr lang="en-US" altLang="en-US" sz="2300"/>
          </a:p>
          <a:p>
            <a:pPr marL="990600" lvl="1" indent="-533400">
              <a:lnSpc>
                <a:spcPct val="90000"/>
              </a:lnSpc>
            </a:pPr>
            <a:r>
              <a:rPr lang="en-US" altLang="en-US" sz="2300">
                <a:hlinkClick r:id="rId6" action="ppaction://hlinksldjump"/>
              </a:rPr>
              <a:t>THREAT 5:  Purchasing from Unauthorized Suppliers</a:t>
            </a:r>
            <a:endParaRPr lang="en-US" altLang="en-US" sz="2300"/>
          </a:p>
          <a:p>
            <a:pPr marL="990600" lvl="1" indent="-533400">
              <a:lnSpc>
                <a:spcPct val="90000"/>
              </a:lnSpc>
            </a:pPr>
            <a:r>
              <a:rPr lang="en-US" altLang="en-US" sz="2300">
                <a:hlinkClick r:id="rId7" action="ppaction://hlinksldjump"/>
              </a:rPr>
              <a:t>THREAT 6:  Kickbacks</a:t>
            </a:r>
            <a:endParaRPr lang="en-US" altLang="en-US" sz="2300"/>
          </a:p>
          <a:p>
            <a:pPr marL="990600" lvl="1" indent="-533400">
              <a:lnSpc>
                <a:spcPct val="90000"/>
              </a:lnSpc>
            </a:pPr>
            <a:r>
              <a:rPr lang="en-US" altLang="en-US" sz="2300">
                <a:hlinkClick r:id="rId8" action="ppaction://hlinksldjump"/>
              </a:rPr>
              <a:t>EDI-Related Threats</a:t>
            </a:r>
            <a:endParaRPr lang="en-US" altLang="en-US" sz="2300"/>
          </a:p>
          <a:p>
            <a:pPr marL="990600" lvl="1" indent="-533400">
              <a:lnSpc>
                <a:spcPct val="90000"/>
              </a:lnSpc>
            </a:pPr>
            <a:r>
              <a:rPr lang="en-US" altLang="en-US" sz="2300">
                <a:hlinkClick r:id="rId9" action="ppaction://hlinksldjump"/>
              </a:rPr>
              <a:t>Threats Related to Purchases of Services</a:t>
            </a:r>
            <a:endParaRPr lang="en-US" altLang="en-US" sz="230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p:txBody>
          <a:bodyPr/>
          <a:lstStyle/>
          <a:p>
            <a:r>
              <a:rPr lang="en-US" altLang="en-US"/>
              <a:t>THREATS IN ORDERING GOODS</a:t>
            </a:r>
          </a:p>
        </p:txBody>
      </p:sp>
      <p:sp>
        <p:nvSpPr>
          <p:cNvPr id="62669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1—STOCKOUTS AND/OR EXCESS INVENTORY</a:t>
            </a:r>
          </a:p>
          <a:p>
            <a:pPr lvl="1">
              <a:lnSpc>
                <a:spcPct val="90000"/>
              </a:lnSpc>
            </a:pPr>
            <a:r>
              <a:rPr lang="en-US" altLang="en-US" sz="2300"/>
              <a:t>Why is this a problem?</a:t>
            </a:r>
          </a:p>
          <a:p>
            <a:pPr lvl="2">
              <a:lnSpc>
                <a:spcPct val="90000"/>
              </a:lnSpc>
            </a:pPr>
            <a:r>
              <a:rPr lang="en-US" altLang="en-US"/>
              <a:t>If you run out of merchandise, you may lose sales</a:t>
            </a:r>
          </a:p>
          <a:p>
            <a:pPr lvl="2">
              <a:lnSpc>
                <a:spcPct val="90000"/>
              </a:lnSpc>
            </a:pPr>
            <a:r>
              <a:rPr lang="en-US" altLang="en-US"/>
              <a:t>If you carry too much merchandise, you incur excess carrying costs and/or have to mark the inventory down.</a:t>
            </a:r>
          </a:p>
          <a:p>
            <a:pPr lvl="1">
              <a:lnSpc>
                <a:spcPct val="90000"/>
              </a:lnSpc>
            </a:pPr>
            <a:r>
              <a:rPr lang="en-US" altLang="en-US" sz="2300"/>
              <a:t>Controls:</a:t>
            </a:r>
          </a:p>
          <a:p>
            <a:pPr lvl="2">
              <a:lnSpc>
                <a:spcPct val="90000"/>
              </a:lnSpc>
            </a:pPr>
            <a:r>
              <a:rPr lang="en-US" altLang="en-US"/>
              <a:t>Accurate inventory control and sales forecasting systems</a:t>
            </a:r>
          </a:p>
          <a:p>
            <a:pPr lvl="2">
              <a:lnSpc>
                <a:spcPct val="90000"/>
              </a:lnSpc>
            </a:pPr>
            <a:r>
              <a:rPr lang="en-US" altLang="en-US"/>
              <a:t>Use of the perpetual inventory method</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lstStyle/>
          <a:p>
            <a:r>
              <a:rPr lang="en-US" altLang="en-US"/>
              <a:t>THREATS IN ORDERING GOODS</a:t>
            </a:r>
          </a:p>
        </p:txBody>
      </p:sp>
      <p:sp>
        <p:nvSpPr>
          <p:cNvPr id="627715" name="Rectangle 3"/>
          <p:cNvSpPr>
            <a:spLocks noGrp="1" noChangeArrowheads="1"/>
          </p:cNvSpPr>
          <p:nvPr>
            <p:ph type="body" idx="1"/>
          </p:nvPr>
        </p:nvSpPr>
        <p:spPr>
          <a:xfrm>
            <a:off x="457200" y="1600200"/>
            <a:ext cx="8229600" cy="4724400"/>
          </a:xfrm>
        </p:spPr>
        <p:txBody>
          <a:bodyPr/>
          <a:lstStyle/>
          <a:p>
            <a:pPr lvl="1"/>
            <a:r>
              <a:rPr lang="en-US" altLang="en-US" sz="2300"/>
              <a:t>Controls</a:t>
            </a:r>
            <a:r>
              <a:rPr lang="en-US" altLang="en-US"/>
              <a:t>:</a:t>
            </a:r>
          </a:p>
          <a:p>
            <a:pPr lvl="2"/>
            <a:r>
              <a:rPr lang="en-US" altLang="en-US"/>
              <a:t>Supplier performance reports that highlight deviations in product quality, price, and on-time delivery</a:t>
            </a:r>
          </a:p>
          <a:p>
            <a:pPr lvl="2"/>
            <a:r>
              <a:rPr lang="en-US" altLang="en-US"/>
              <a:t>Online accounting information systems to record changes to inventory in real time</a:t>
            </a:r>
          </a:p>
          <a:p>
            <a:pPr lvl="2"/>
            <a:r>
              <a:rPr lang="en-US" altLang="en-US"/>
              <a:t>Bar-coding of inventory to improve accuracy</a:t>
            </a:r>
          </a:p>
          <a:p>
            <a:pPr lvl="2"/>
            <a:r>
              <a:rPr lang="en-US" altLang="en-US"/>
              <a:t>Periodic physical counts of inventory to verify accuracy of the records</a:t>
            </a:r>
          </a:p>
        </p:txBody>
      </p:sp>
      <p:sp>
        <p:nvSpPr>
          <p:cNvPr id="627719" name="Rectangle 7">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27720" name="Rectangle 8"/>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27719"/>
                                        </p:tgtEl>
                                        <p:attrNameLst>
                                          <p:attrName>style.visibility</p:attrName>
                                        </p:attrNameLst>
                                      </p:cBhvr>
                                      <p:to>
                                        <p:strVal val="visible"/>
                                      </p:to>
                                    </p:set>
                                    <p:animEffect transition="in" filter="dissolve">
                                      <p:cBhvr>
                                        <p:cTn id="7" dur="500"/>
                                        <p:tgtEl>
                                          <p:spTgt spid="62771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27720"/>
                                        </p:tgtEl>
                                        <p:attrNameLst>
                                          <p:attrName>style.visibility</p:attrName>
                                        </p:attrNameLst>
                                      </p:cBhvr>
                                      <p:to>
                                        <p:strVal val="visible"/>
                                      </p:to>
                                    </p:set>
                                    <p:animEffect transition="in" filter="dissolve">
                                      <p:cBhvr>
                                        <p:cTn id="11" dur="500"/>
                                        <p:tgtEl>
                                          <p:spTgt spid="627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9" grpId="0" animBg="1" autoUpdateAnimBg="0"/>
      <p:bldP spid="627720" grpId="0" animBg="1"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p:txBody>
          <a:bodyPr/>
          <a:lstStyle/>
          <a:p>
            <a:r>
              <a:rPr lang="en-US" altLang="en-US"/>
              <a:t>THREATS IN ORDERING GOODS</a:t>
            </a:r>
          </a:p>
        </p:txBody>
      </p:sp>
      <p:sp>
        <p:nvSpPr>
          <p:cNvPr id="628739" name="Rectangle 3"/>
          <p:cNvSpPr>
            <a:spLocks noGrp="1" noChangeArrowheads="1"/>
          </p:cNvSpPr>
          <p:nvPr>
            <p:ph type="body" idx="1"/>
          </p:nvPr>
        </p:nvSpPr>
        <p:spPr>
          <a:xfrm>
            <a:off x="457200" y="1600200"/>
            <a:ext cx="8229600" cy="4724400"/>
          </a:xfrm>
        </p:spPr>
        <p:txBody>
          <a:bodyPr/>
          <a:lstStyle/>
          <a:p>
            <a:r>
              <a:rPr lang="en-US" altLang="en-US" sz="2500" b="1"/>
              <a:t>THREAT NO. 2—ORDERING UNNECESSARY ITEMS</a:t>
            </a:r>
          </a:p>
          <a:p>
            <a:pPr lvl="1"/>
            <a:r>
              <a:rPr lang="en-US" altLang="en-US" sz="2300"/>
              <a:t>Why is this a problem?</a:t>
            </a:r>
          </a:p>
          <a:p>
            <a:pPr lvl="2"/>
            <a:r>
              <a:rPr lang="en-US" altLang="en-US"/>
              <a:t>Excess carrying costs</a:t>
            </a:r>
          </a:p>
          <a:p>
            <a:pPr lvl="2"/>
            <a:r>
              <a:rPr lang="en-US" altLang="en-US"/>
              <a:t>Obsolete inventory that can’t be sold or has to be marked down</a:t>
            </a:r>
          </a:p>
          <a:p>
            <a:pPr lvl="2"/>
            <a:r>
              <a:rPr lang="en-US" altLang="en-US"/>
              <a:t>A related problem is multiple purchases of the same item by different units of the organization</a:t>
            </a:r>
          </a:p>
          <a:p>
            <a:pPr lvl="3"/>
            <a:r>
              <a:rPr lang="en-US" altLang="en-US"/>
              <a:t>Often occurs when different departments or divisions have different numbering systems for parts</a:t>
            </a:r>
          </a:p>
          <a:p>
            <a:pPr lvl="3"/>
            <a:r>
              <a:rPr lang="en-US" altLang="en-US"/>
              <a:t>Causes company to miss out on volume discounts</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p:txBody>
          <a:bodyPr/>
          <a:lstStyle/>
          <a:p>
            <a:r>
              <a:rPr lang="en-US" altLang="en-US"/>
              <a:t>THREATS IN ORDERING GOODS</a:t>
            </a:r>
          </a:p>
        </p:txBody>
      </p:sp>
      <p:sp>
        <p:nvSpPr>
          <p:cNvPr id="630787" name="Rectangle 3"/>
          <p:cNvSpPr>
            <a:spLocks noGrp="1" noChangeArrowheads="1"/>
          </p:cNvSpPr>
          <p:nvPr>
            <p:ph type="body" idx="1"/>
          </p:nvPr>
        </p:nvSpPr>
        <p:spPr>
          <a:xfrm>
            <a:off x="457200" y="1600200"/>
            <a:ext cx="8229600" cy="4724400"/>
          </a:xfrm>
        </p:spPr>
        <p:txBody>
          <a:bodyPr/>
          <a:lstStyle/>
          <a:p>
            <a:pPr lvl="1"/>
            <a:r>
              <a:rPr lang="en-US" altLang="en-US"/>
              <a:t>Controls:</a:t>
            </a:r>
          </a:p>
          <a:p>
            <a:pPr lvl="2"/>
            <a:r>
              <a:rPr lang="en-US" altLang="en-US"/>
              <a:t>Design the AIS to integrate the databases of various units</a:t>
            </a:r>
          </a:p>
          <a:p>
            <a:pPr lvl="2"/>
            <a:r>
              <a:rPr lang="en-US" altLang="en-US"/>
              <a:t>Produce reports that link item descriptions to part numbers</a:t>
            </a:r>
          </a:p>
        </p:txBody>
      </p:sp>
      <p:sp>
        <p:nvSpPr>
          <p:cNvPr id="630788"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30789"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0788"/>
                                        </p:tgtEl>
                                        <p:attrNameLst>
                                          <p:attrName>style.visibility</p:attrName>
                                        </p:attrNameLst>
                                      </p:cBhvr>
                                      <p:to>
                                        <p:strVal val="visible"/>
                                      </p:to>
                                    </p:set>
                                    <p:animEffect transition="in" filter="dissolve">
                                      <p:cBhvr>
                                        <p:cTn id="7" dur="500"/>
                                        <p:tgtEl>
                                          <p:spTgt spid="63078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30789"/>
                                        </p:tgtEl>
                                        <p:attrNameLst>
                                          <p:attrName>style.visibility</p:attrName>
                                        </p:attrNameLst>
                                      </p:cBhvr>
                                      <p:to>
                                        <p:strVal val="visible"/>
                                      </p:to>
                                    </p:set>
                                    <p:animEffect transition="in" filter="dissolve">
                                      <p:cBhvr>
                                        <p:cTn id="11" dur="500"/>
                                        <p:tgtEl>
                                          <p:spTgt spid="630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8" grpId="0" animBg="1" autoUpdateAnimBg="0"/>
      <p:bldP spid="630789" grpId="0" animBg="1"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p:txBody>
          <a:bodyPr/>
          <a:lstStyle/>
          <a:p>
            <a:r>
              <a:rPr lang="en-US" altLang="en-US"/>
              <a:t>THREATS IN ORDERING GOODS</a:t>
            </a:r>
          </a:p>
        </p:txBody>
      </p:sp>
      <p:sp>
        <p:nvSpPr>
          <p:cNvPr id="631811" name="Rectangle 3"/>
          <p:cNvSpPr>
            <a:spLocks noGrp="1" noChangeArrowheads="1"/>
          </p:cNvSpPr>
          <p:nvPr>
            <p:ph type="body" idx="1"/>
          </p:nvPr>
        </p:nvSpPr>
        <p:spPr>
          <a:xfrm>
            <a:off x="457200" y="1600200"/>
            <a:ext cx="8229600" cy="4724400"/>
          </a:xfrm>
        </p:spPr>
        <p:txBody>
          <a:bodyPr/>
          <a:lstStyle/>
          <a:p>
            <a:r>
              <a:rPr lang="en-US" altLang="en-US" sz="2500" b="1"/>
              <a:t>THREAT NO. 3—PURCHASING GOODS AT INFLATED PRICES</a:t>
            </a:r>
          </a:p>
          <a:p>
            <a:pPr lvl="1"/>
            <a:r>
              <a:rPr lang="en-US" altLang="en-US" sz="2300"/>
              <a:t>Why is this a problem?</a:t>
            </a:r>
          </a:p>
          <a:p>
            <a:pPr lvl="2"/>
            <a:r>
              <a:rPr lang="en-US" altLang="en-US"/>
              <a:t>Increases product costs</a:t>
            </a:r>
          </a:p>
          <a:p>
            <a:pPr lvl="2"/>
            <a:r>
              <a:rPr lang="en-US" altLang="en-US"/>
              <a:t>Reduces profitability and/or damages competitive position</a:t>
            </a:r>
          </a:p>
          <a:p>
            <a:pPr lvl="1"/>
            <a:r>
              <a:rPr lang="en-US" altLang="en-US"/>
              <a:t>Controls:</a:t>
            </a:r>
          </a:p>
          <a:p>
            <a:pPr lvl="2"/>
            <a:r>
              <a:rPr lang="en-US" altLang="en-US"/>
              <a:t>Price lists for frequently purchased items—stored in master file and consulted</a:t>
            </a:r>
          </a:p>
          <a:p>
            <a:pPr lvl="2"/>
            <a:r>
              <a:rPr lang="en-US" altLang="en-US"/>
              <a:t>Prices of low-cost items determined from catalogs</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r>
              <a:rPr lang="en-US" altLang="en-US"/>
              <a:t>THREATS IN ORDERING GOODS</a:t>
            </a:r>
          </a:p>
        </p:txBody>
      </p:sp>
      <p:sp>
        <p:nvSpPr>
          <p:cNvPr id="632835" name="Rectangle 3"/>
          <p:cNvSpPr>
            <a:spLocks noGrp="1" noChangeArrowheads="1"/>
          </p:cNvSpPr>
          <p:nvPr>
            <p:ph type="body" idx="1"/>
          </p:nvPr>
        </p:nvSpPr>
        <p:spPr>
          <a:xfrm>
            <a:off x="457200" y="1600200"/>
            <a:ext cx="8229600" cy="4724400"/>
          </a:xfrm>
        </p:spPr>
        <p:txBody>
          <a:bodyPr/>
          <a:lstStyle/>
          <a:p>
            <a:pPr lvl="2"/>
            <a:r>
              <a:rPr lang="en-US" altLang="en-US"/>
              <a:t>Bids should be solicited for high-cost and specialized products</a:t>
            </a:r>
          </a:p>
          <a:p>
            <a:pPr lvl="2"/>
            <a:r>
              <a:rPr lang="en-US" altLang="en-US"/>
              <a:t>Purchase orders should be reviewed to be sure policies have been followed</a:t>
            </a:r>
          </a:p>
          <a:p>
            <a:pPr lvl="2"/>
            <a:r>
              <a:rPr lang="en-US" altLang="en-US"/>
              <a:t>Budgetary controls and responsibility accounting should be utilized to achieve accountability for cost overruns</a:t>
            </a:r>
          </a:p>
          <a:p>
            <a:pPr lvl="2"/>
            <a:r>
              <a:rPr lang="en-US" altLang="en-US"/>
              <a:t>Performance reports should highlight significant variances for investigation</a:t>
            </a:r>
          </a:p>
        </p:txBody>
      </p:sp>
      <p:sp>
        <p:nvSpPr>
          <p:cNvPr id="632836"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32837"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2836"/>
                                        </p:tgtEl>
                                        <p:attrNameLst>
                                          <p:attrName>style.visibility</p:attrName>
                                        </p:attrNameLst>
                                      </p:cBhvr>
                                      <p:to>
                                        <p:strVal val="visible"/>
                                      </p:to>
                                    </p:set>
                                    <p:animEffect transition="in" filter="dissolve">
                                      <p:cBhvr>
                                        <p:cTn id="7" dur="500"/>
                                        <p:tgtEl>
                                          <p:spTgt spid="63283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32837"/>
                                        </p:tgtEl>
                                        <p:attrNameLst>
                                          <p:attrName>style.visibility</p:attrName>
                                        </p:attrNameLst>
                                      </p:cBhvr>
                                      <p:to>
                                        <p:strVal val="visible"/>
                                      </p:to>
                                    </p:set>
                                    <p:animEffect transition="in" filter="dissolve">
                                      <p:cBhvr>
                                        <p:cTn id="11" dur="500"/>
                                        <p:tgtEl>
                                          <p:spTgt spid="632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6" grpId="0" animBg="1" autoUpdateAnimBg="0"/>
      <p:bldP spid="632837" grpId="0" animBg="1"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a:lstStyle/>
          <a:p>
            <a:r>
              <a:rPr lang="en-US" altLang="en-US"/>
              <a:t>THREATS IN ORDERING GOODS</a:t>
            </a:r>
          </a:p>
        </p:txBody>
      </p:sp>
      <p:sp>
        <p:nvSpPr>
          <p:cNvPr id="633859"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4—PURCHASING GOODS OF INFERIOR QUALITY</a:t>
            </a:r>
          </a:p>
          <a:p>
            <a:pPr lvl="1">
              <a:lnSpc>
                <a:spcPct val="90000"/>
              </a:lnSpc>
            </a:pPr>
            <a:r>
              <a:rPr lang="en-US" altLang="en-US" sz="2300"/>
              <a:t>Why is this a problem?</a:t>
            </a:r>
          </a:p>
          <a:p>
            <a:pPr lvl="2">
              <a:lnSpc>
                <a:spcPct val="90000"/>
              </a:lnSpc>
            </a:pPr>
            <a:r>
              <a:rPr lang="en-US" altLang="en-US"/>
              <a:t>Can result in costly production delays</a:t>
            </a:r>
          </a:p>
          <a:p>
            <a:pPr lvl="2">
              <a:lnSpc>
                <a:spcPct val="90000"/>
              </a:lnSpc>
            </a:pPr>
            <a:r>
              <a:rPr lang="en-US" altLang="en-US"/>
              <a:t>Scrap and rework costs may make these materials more expensive than high-quality alternatives</a:t>
            </a:r>
          </a:p>
          <a:p>
            <a:pPr lvl="1">
              <a:lnSpc>
                <a:spcPct val="90000"/>
              </a:lnSpc>
            </a:pPr>
            <a:r>
              <a:rPr lang="en-US" altLang="en-US"/>
              <a:t>Controls:</a:t>
            </a:r>
          </a:p>
          <a:p>
            <a:pPr lvl="2">
              <a:lnSpc>
                <a:spcPct val="90000"/>
              </a:lnSpc>
            </a:pPr>
            <a:r>
              <a:rPr lang="en-US" altLang="en-US"/>
              <a:t>Compile list of approved suppliers known to provide goods of acceptable quality.</a:t>
            </a:r>
          </a:p>
          <a:p>
            <a:pPr lvl="2">
              <a:lnSpc>
                <a:spcPct val="90000"/>
              </a:lnSpc>
            </a:pPr>
            <a:r>
              <a:rPr lang="en-US" altLang="en-US"/>
              <a:t>Review purchase orders to ensure use of approved suppliers</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p:txBody>
          <a:bodyPr/>
          <a:lstStyle/>
          <a:p>
            <a:r>
              <a:rPr lang="en-US" altLang="en-US"/>
              <a:t>THREATS IN ORDERING GOODS</a:t>
            </a:r>
          </a:p>
        </p:txBody>
      </p:sp>
      <p:sp>
        <p:nvSpPr>
          <p:cNvPr id="634883" name="Rectangle 3"/>
          <p:cNvSpPr>
            <a:spLocks noGrp="1" noChangeArrowheads="1"/>
          </p:cNvSpPr>
          <p:nvPr>
            <p:ph type="body" idx="1"/>
          </p:nvPr>
        </p:nvSpPr>
        <p:spPr>
          <a:xfrm>
            <a:off x="457200" y="1600200"/>
            <a:ext cx="8229600" cy="4724400"/>
          </a:xfrm>
        </p:spPr>
        <p:txBody>
          <a:bodyPr/>
          <a:lstStyle/>
          <a:p>
            <a:pPr lvl="2"/>
            <a:r>
              <a:rPr lang="en-US" altLang="en-US"/>
              <a:t>Track and review supplier performance</a:t>
            </a:r>
          </a:p>
          <a:p>
            <a:pPr lvl="2"/>
            <a:r>
              <a:rPr lang="en-US" altLang="en-US"/>
              <a:t>Hold purchasing managers responsible for the total cost of purchases, including rework and scrap costs</a:t>
            </a:r>
          </a:p>
          <a:p>
            <a:pPr lvl="3"/>
            <a:r>
              <a:rPr lang="en-US" altLang="en-US"/>
              <a:t>Requires that the AIS can track these costs.</a:t>
            </a:r>
          </a:p>
          <a:p>
            <a:pPr lvl="2"/>
            <a:r>
              <a:rPr lang="en-US" altLang="en-US"/>
              <a:t>Variance analysis</a:t>
            </a:r>
          </a:p>
        </p:txBody>
      </p:sp>
      <p:sp>
        <p:nvSpPr>
          <p:cNvPr id="634884"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34885"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4884"/>
                                        </p:tgtEl>
                                        <p:attrNameLst>
                                          <p:attrName>style.visibility</p:attrName>
                                        </p:attrNameLst>
                                      </p:cBhvr>
                                      <p:to>
                                        <p:strVal val="visible"/>
                                      </p:to>
                                    </p:set>
                                    <p:animEffect transition="in" filter="dissolve">
                                      <p:cBhvr>
                                        <p:cTn id="7" dur="500"/>
                                        <p:tgtEl>
                                          <p:spTgt spid="63488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34885"/>
                                        </p:tgtEl>
                                        <p:attrNameLst>
                                          <p:attrName>style.visibility</p:attrName>
                                        </p:attrNameLst>
                                      </p:cBhvr>
                                      <p:to>
                                        <p:strVal val="visible"/>
                                      </p:to>
                                    </p:set>
                                    <p:animEffect transition="in" filter="dissolve">
                                      <p:cBhvr>
                                        <p:cTn id="11" dur="500"/>
                                        <p:tgtEl>
                                          <p:spTgt spid="634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4" grpId="0" animBg="1" autoUpdateAnimBg="0"/>
      <p:bldP spid="634885" grpId="0" animBg="1"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a:lstStyle/>
          <a:p>
            <a:r>
              <a:rPr lang="en-US" altLang="en-US"/>
              <a:t>THREATS IN ORDERING GOODS</a:t>
            </a:r>
          </a:p>
        </p:txBody>
      </p:sp>
      <p:sp>
        <p:nvSpPr>
          <p:cNvPr id="635907" name="Rectangle 3"/>
          <p:cNvSpPr>
            <a:spLocks noGrp="1" noChangeArrowheads="1"/>
          </p:cNvSpPr>
          <p:nvPr>
            <p:ph type="body" idx="1"/>
          </p:nvPr>
        </p:nvSpPr>
        <p:spPr>
          <a:xfrm>
            <a:off x="457200" y="1600200"/>
            <a:ext cx="8229600" cy="4724400"/>
          </a:xfrm>
        </p:spPr>
        <p:txBody>
          <a:bodyPr/>
          <a:lstStyle/>
          <a:p>
            <a:r>
              <a:rPr lang="en-US" altLang="en-US" sz="2500" b="1"/>
              <a:t>THREAT NO. 5—PURCHASING FROM UNAUTHORIZED SUPPLIERS</a:t>
            </a:r>
          </a:p>
          <a:p>
            <a:pPr lvl="1"/>
            <a:r>
              <a:rPr lang="en-US" altLang="en-US" sz="2300"/>
              <a:t>Why is this a problem?</a:t>
            </a:r>
          </a:p>
          <a:p>
            <a:pPr lvl="2"/>
            <a:r>
              <a:rPr lang="en-US" altLang="en-US"/>
              <a:t>May result in goods of inferior quality</a:t>
            </a:r>
          </a:p>
          <a:p>
            <a:pPr lvl="2"/>
            <a:r>
              <a:rPr lang="en-US" altLang="en-US"/>
              <a:t>May cause legal issues such as violation of import quotas</a:t>
            </a:r>
          </a:p>
          <a:p>
            <a:pPr lvl="1"/>
            <a:r>
              <a:rPr lang="en-US" altLang="en-US"/>
              <a:t>Controls:</a:t>
            </a:r>
          </a:p>
          <a:p>
            <a:pPr lvl="2"/>
            <a:r>
              <a:rPr lang="en-US" altLang="en-US"/>
              <a:t>Review purchase orders for use of approved suppliers</a:t>
            </a:r>
          </a:p>
          <a:p>
            <a:pPr lvl="2"/>
            <a:r>
              <a:rPr lang="en-US" altLang="en-US"/>
              <a:t>Restrict access to approved supplier list—read only!</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r>
              <a:rPr lang="en-US" altLang="en-US"/>
              <a:t>THREATS IN ORDERING GOODS</a:t>
            </a:r>
          </a:p>
        </p:txBody>
      </p:sp>
      <p:sp>
        <p:nvSpPr>
          <p:cNvPr id="636931" name="Rectangle 3"/>
          <p:cNvSpPr>
            <a:spLocks noGrp="1" noChangeArrowheads="1"/>
          </p:cNvSpPr>
          <p:nvPr>
            <p:ph type="body" idx="1"/>
          </p:nvPr>
        </p:nvSpPr>
        <p:spPr>
          <a:xfrm>
            <a:off x="457200" y="1600200"/>
            <a:ext cx="8229600" cy="4724400"/>
          </a:xfrm>
        </p:spPr>
        <p:txBody>
          <a:bodyPr/>
          <a:lstStyle/>
          <a:p>
            <a:pPr lvl="2"/>
            <a:r>
              <a:rPr lang="en-US" altLang="en-US"/>
              <a:t>Periodically review approved supplier list for unauthorized changes</a:t>
            </a:r>
          </a:p>
          <a:p>
            <a:pPr lvl="2"/>
            <a:r>
              <a:rPr lang="en-US" altLang="en-US"/>
              <a:t>Work with issuers of procurement cards to control which suppliers can accept the card</a:t>
            </a:r>
          </a:p>
          <a:p>
            <a:pPr lvl="2"/>
            <a:endParaRPr lang="en-US" altLang="en-US"/>
          </a:p>
          <a:p>
            <a:pPr lvl="2">
              <a:buFont typeface="Wingdings" panose="05000000000000000000" pitchFamily="2" charset="2"/>
              <a:buNone/>
            </a:pPr>
            <a:endParaRPr lang="en-US" altLang="en-US"/>
          </a:p>
        </p:txBody>
      </p:sp>
      <p:sp>
        <p:nvSpPr>
          <p:cNvPr id="636932"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3693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6932"/>
                                        </p:tgtEl>
                                        <p:attrNameLst>
                                          <p:attrName>style.visibility</p:attrName>
                                        </p:attrNameLst>
                                      </p:cBhvr>
                                      <p:to>
                                        <p:strVal val="visible"/>
                                      </p:to>
                                    </p:set>
                                    <p:animEffect transition="in" filter="dissolve">
                                      <p:cBhvr>
                                        <p:cTn id="7" dur="500"/>
                                        <p:tgtEl>
                                          <p:spTgt spid="63693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36933"/>
                                        </p:tgtEl>
                                        <p:attrNameLst>
                                          <p:attrName>style.visibility</p:attrName>
                                        </p:attrNameLst>
                                      </p:cBhvr>
                                      <p:to>
                                        <p:strVal val="visible"/>
                                      </p:to>
                                    </p:set>
                                    <p:animEffect transition="in" filter="dissolve">
                                      <p:cBhvr>
                                        <p:cTn id="11" dur="500"/>
                                        <p:tgtEl>
                                          <p:spTgt spid="636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2" grpId="0" animBg="1" autoUpdateAnimBg="0"/>
      <p:bldP spid="636933" grpId="0" animBg="1"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p:txBody>
          <a:bodyPr/>
          <a:lstStyle/>
          <a:p>
            <a:r>
              <a:rPr lang="en-US" altLang="en-US"/>
              <a:t>THREATS IN ORDERING GOODS</a:t>
            </a:r>
          </a:p>
        </p:txBody>
      </p:sp>
      <p:sp>
        <p:nvSpPr>
          <p:cNvPr id="637955" name="Rectangle 3"/>
          <p:cNvSpPr>
            <a:spLocks noGrp="1" noChangeArrowheads="1"/>
          </p:cNvSpPr>
          <p:nvPr>
            <p:ph type="body" idx="1"/>
          </p:nvPr>
        </p:nvSpPr>
        <p:spPr>
          <a:xfrm>
            <a:off x="457200" y="1600200"/>
            <a:ext cx="8229600" cy="4724400"/>
          </a:xfrm>
        </p:spPr>
        <p:txBody>
          <a:bodyPr/>
          <a:lstStyle/>
          <a:p>
            <a:r>
              <a:rPr lang="en-US" altLang="en-US" sz="2500" b="1"/>
              <a:t>THREAT NO. 6—KICKBACKS</a:t>
            </a:r>
          </a:p>
          <a:p>
            <a:pPr lvl="1"/>
            <a:r>
              <a:rPr lang="en-US" altLang="en-US" sz="2300"/>
              <a:t>Why is this a problem?</a:t>
            </a:r>
          </a:p>
          <a:p>
            <a:pPr lvl="2"/>
            <a:r>
              <a:rPr lang="en-US" altLang="en-US"/>
              <a:t>Kickbacks are gifts from suppliers to purchasing agents for the purpose of influencing their choice of suppliers.  They typically result in many of the preceding threats, including:</a:t>
            </a:r>
          </a:p>
          <a:p>
            <a:pPr lvl="3"/>
            <a:r>
              <a:rPr lang="en-US" altLang="en-US"/>
              <a:t>Paying inflated prices</a:t>
            </a:r>
          </a:p>
          <a:p>
            <a:pPr lvl="3"/>
            <a:r>
              <a:rPr lang="en-US" altLang="en-US"/>
              <a:t>Buying unneeded items</a:t>
            </a:r>
          </a:p>
          <a:p>
            <a:pPr lvl="3"/>
            <a:r>
              <a:rPr lang="en-US" altLang="en-US"/>
              <a:t>Buying goods of inferior quality</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8978" name="Rectangle 2"/>
          <p:cNvSpPr>
            <a:spLocks noGrp="1" noChangeArrowheads="1"/>
          </p:cNvSpPr>
          <p:nvPr>
            <p:ph type="title"/>
          </p:nvPr>
        </p:nvSpPr>
        <p:spPr/>
        <p:txBody>
          <a:bodyPr/>
          <a:lstStyle/>
          <a:p>
            <a:r>
              <a:rPr lang="en-US" altLang="en-US"/>
              <a:t>THREATS IN ORDERING GOODS</a:t>
            </a:r>
          </a:p>
        </p:txBody>
      </p:sp>
      <p:sp>
        <p:nvSpPr>
          <p:cNvPr id="638979" name="Rectangle 3"/>
          <p:cNvSpPr>
            <a:spLocks noGrp="1" noChangeArrowheads="1"/>
          </p:cNvSpPr>
          <p:nvPr>
            <p:ph type="body" idx="1"/>
          </p:nvPr>
        </p:nvSpPr>
        <p:spPr>
          <a:xfrm>
            <a:off x="457200" y="1600200"/>
            <a:ext cx="8229600" cy="4724400"/>
          </a:xfrm>
        </p:spPr>
        <p:txBody>
          <a:bodyPr/>
          <a:lstStyle/>
          <a:p>
            <a:pPr lvl="1">
              <a:lnSpc>
                <a:spcPct val="90000"/>
              </a:lnSpc>
            </a:pPr>
            <a:r>
              <a:rPr lang="en-US" altLang="en-US" sz="2300"/>
              <a:t>Controls:</a:t>
            </a:r>
          </a:p>
          <a:p>
            <a:pPr lvl="2">
              <a:lnSpc>
                <a:spcPct val="90000"/>
              </a:lnSpc>
            </a:pPr>
            <a:r>
              <a:rPr lang="en-US" altLang="en-US"/>
              <a:t>Prohibit purchasing agents from accepting gifts from suppliers.</a:t>
            </a:r>
          </a:p>
          <a:p>
            <a:pPr lvl="2">
              <a:lnSpc>
                <a:spcPct val="90000"/>
              </a:lnSpc>
            </a:pPr>
            <a:r>
              <a:rPr lang="en-US" altLang="en-US"/>
              <a:t>Train employees to respond appropriately to gifts from suppliers.</a:t>
            </a:r>
          </a:p>
          <a:p>
            <a:pPr lvl="2">
              <a:lnSpc>
                <a:spcPct val="90000"/>
              </a:lnSpc>
            </a:pPr>
            <a:r>
              <a:rPr lang="en-US" altLang="en-US"/>
              <a:t>Rotate jobs so the same purchasing agent does not deal with the same suppliers indefinitely.</a:t>
            </a:r>
          </a:p>
          <a:p>
            <a:pPr lvl="2">
              <a:lnSpc>
                <a:spcPct val="90000"/>
              </a:lnSpc>
            </a:pPr>
            <a:r>
              <a:rPr lang="en-US" altLang="en-US"/>
              <a:t>Audit the activities of purchasing agents.</a:t>
            </a:r>
          </a:p>
          <a:p>
            <a:pPr lvl="2">
              <a:lnSpc>
                <a:spcPct val="90000"/>
              </a:lnSpc>
            </a:pPr>
            <a:r>
              <a:rPr lang="en-US" altLang="en-US"/>
              <a:t>Enforce mandatory vacations.</a:t>
            </a:r>
          </a:p>
          <a:p>
            <a:pPr lvl="2">
              <a:lnSpc>
                <a:spcPct val="90000"/>
              </a:lnSpc>
            </a:pPr>
            <a:r>
              <a:rPr lang="en-US" altLang="en-US"/>
              <a:t>Have purchasing agents review and sign annual conflict of interest statements.</a:t>
            </a:r>
          </a:p>
          <a:p>
            <a:pPr lvl="2">
              <a:lnSpc>
                <a:spcPct val="90000"/>
              </a:lnSpc>
            </a:pPr>
            <a:r>
              <a:rPr lang="en-US" altLang="en-US"/>
              <a:t>Include clauses allowing vendor audits in contracts with suppliers.</a:t>
            </a:r>
          </a:p>
        </p:txBody>
      </p:sp>
      <p:sp>
        <p:nvSpPr>
          <p:cNvPr id="638980" name="Rectangle 4">
            <a:hlinkClick r:id="rId2" action="ppaction://hlinksldjump"/>
          </p:cNvPr>
          <p:cNvSpPr>
            <a:spLocks noChangeArrowheads="1"/>
          </p:cNvSpPr>
          <p:nvPr/>
        </p:nvSpPr>
        <p:spPr bwMode="auto">
          <a:xfrm>
            <a:off x="4953000" y="61722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38981" name="Rectangle 5"/>
          <p:cNvSpPr>
            <a:spLocks noChangeArrowheads="1"/>
          </p:cNvSpPr>
          <p:nvPr/>
        </p:nvSpPr>
        <p:spPr bwMode="auto">
          <a:xfrm>
            <a:off x="7086600" y="61722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8980"/>
                                        </p:tgtEl>
                                        <p:attrNameLst>
                                          <p:attrName>style.visibility</p:attrName>
                                        </p:attrNameLst>
                                      </p:cBhvr>
                                      <p:to>
                                        <p:strVal val="visible"/>
                                      </p:to>
                                    </p:set>
                                    <p:animEffect transition="in" filter="dissolve">
                                      <p:cBhvr>
                                        <p:cTn id="7" dur="500"/>
                                        <p:tgtEl>
                                          <p:spTgt spid="63898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38981"/>
                                        </p:tgtEl>
                                        <p:attrNameLst>
                                          <p:attrName>style.visibility</p:attrName>
                                        </p:attrNameLst>
                                      </p:cBhvr>
                                      <p:to>
                                        <p:strVal val="visible"/>
                                      </p:to>
                                    </p:set>
                                    <p:animEffect transition="in" filter="dissolve">
                                      <p:cBhvr>
                                        <p:cTn id="11" dur="500"/>
                                        <p:tgtEl>
                                          <p:spTgt spid="638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80" grpId="0" animBg="1" autoUpdateAnimBg="0"/>
      <p:bldP spid="638981" grpId="0" animBg="1"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p:txBody>
          <a:bodyPr/>
          <a:lstStyle/>
          <a:p>
            <a:r>
              <a:rPr lang="en-US" altLang="en-US"/>
              <a:t>THREATS IN ORDERING GOODS</a:t>
            </a:r>
          </a:p>
        </p:txBody>
      </p:sp>
      <p:sp>
        <p:nvSpPr>
          <p:cNvPr id="640003"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EDI-RELATED THREATS</a:t>
            </a:r>
          </a:p>
          <a:p>
            <a:pPr lvl="1">
              <a:lnSpc>
                <a:spcPct val="90000"/>
              </a:lnSpc>
            </a:pPr>
            <a:r>
              <a:rPr lang="en-US" altLang="en-US" sz="2300"/>
              <a:t>Why is this a problem?</a:t>
            </a:r>
          </a:p>
          <a:p>
            <a:pPr lvl="2">
              <a:lnSpc>
                <a:spcPct val="90000"/>
              </a:lnSpc>
            </a:pPr>
            <a:r>
              <a:rPr lang="en-US" altLang="en-US"/>
              <a:t>Users who have malicious intent and/or have unauthorized access to EDI can submit multiple unauthorized transactions quickly.</a:t>
            </a:r>
          </a:p>
          <a:p>
            <a:pPr lvl="1">
              <a:lnSpc>
                <a:spcPct val="90000"/>
              </a:lnSpc>
            </a:pPr>
            <a:r>
              <a:rPr lang="en-US" altLang="en-US"/>
              <a:t>Controls:</a:t>
            </a:r>
          </a:p>
          <a:p>
            <a:pPr lvl="2">
              <a:lnSpc>
                <a:spcPct val="90000"/>
              </a:lnSpc>
            </a:pPr>
            <a:r>
              <a:rPr lang="en-US" altLang="en-US"/>
              <a:t>Access to the EDI system should be limited to authorized personnel through passwords, user IDs, access control matrices, and physical access controls.</a:t>
            </a:r>
          </a:p>
          <a:p>
            <a:pPr lvl="2">
              <a:lnSpc>
                <a:spcPct val="90000"/>
              </a:lnSpc>
            </a:pPr>
            <a:r>
              <a:rPr lang="en-US" altLang="en-US"/>
              <a:t>Procedures should be in place to verify and authenticate EDI transactions.</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r>
              <a:rPr lang="en-US" altLang="en-US"/>
              <a:t>THREATS IN ORDERING GOODS</a:t>
            </a:r>
          </a:p>
        </p:txBody>
      </p:sp>
      <p:sp>
        <p:nvSpPr>
          <p:cNvPr id="641027" name="Rectangle 3"/>
          <p:cNvSpPr>
            <a:spLocks noGrp="1" noChangeArrowheads="1"/>
          </p:cNvSpPr>
          <p:nvPr>
            <p:ph type="body" idx="1"/>
          </p:nvPr>
        </p:nvSpPr>
        <p:spPr>
          <a:xfrm>
            <a:off x="457200" y="1600200"/>
            <a:ext cx="8229600" cy="4724400"/>
          </a:xfrm>
        </p:spPr>
        <p:txBody>
          <a:bodyPr/>
          <a:lstStyle/>
          <a:p>
            <a:pPr lvl="2"/>
            <a:r>
              <a:rPr lang="en-US" altLang="en-US"/>
              <a:t>EDI systems should send an acknowledgment for each transaction:</a:t>
            </a:r>
          </a:p>
          <a:p>
            <a:pPr lvl="3"/>
            <a:r>
              <a:rPr lang="en-US" altLang="en-US" sz="1900"/>
              <a:t>Provides an accuracy check </a:t>
            </a:r>
          </a:p>
          <a:p>
            <a:pPr lvl="3"/>
            <a:r>
              <a:rPr lang="en-US" altLang="en-US" sz="1900"/>
              <a:t>Helps protect against transmission problems that could result in loss of an order</a:t>
            </a:r>
          </a:p>
          <a:p>
            <a:pPr lvl="2"/>
            <a:r>
              <a:rPr lang="en-US" altLang="en-US"/>
              <a:t>A log of all EDI transactions should be maintained and reviewed by an independent party</a:t>
            </a:r>
          </a:p>
          <a:p>
            <a:pPr lvl="2"/>
            <a:r>
              <a:rPr lang="en-US" altLang="en-US"/>
              <a:t>Encryption should be used to ensure privacy, particularly for competitive bids</a:t>
            </a:r>
          </a:p>
          <a:p>
            <a:pPr lvl="2"/>
            <a:r>
              <a:rPr lang="en-US" altLang="en-US"/>
              <a:t>Digital signatures should be used to ensure authenticity</a:t>
            </a:r>
          </a:p>
          <a:p>
            <a:pPr lvl="2"/>
            <a:r>
              <a:rPr lang="en-US" altLang="en-US"/>
              <a:t>Companies should have agreements with suppliers over EDI-related concerns</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p:txBody>
          <a:bodyPr/>
          <a:lstStyle/>
          <a:p>
            <a:r>
              <a:rPr lang="en-US" altLang="en-US"/>
              <a:t>THREATS IN ORDERING GOODS</a:t>
            </a:r>
          </a:p>
        </p:txBody>
      </p:sp>
      <p:sp>
        <p:nvSpPr>
          <p:cNvPr id="64205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100" b="1"/>
              <a:t>THREATS RELATED TO PURCHASES OF SERVICES</a:t>
            </a:r>
          </a:p>
          <a:p>
            <a:pPr lvl="1">
              <a:lnSpc>
                <a:spcPct val="90000"/>
              </a:lnSpc>
            </a:pPr>
            <a:r>
              <a:rPr lang="en-US" altLang="en-US" sz="2100"/>
              <a:t>Why is this a problem?</a:t>
            </a:r>
          </a:p>
          <a:p>
            <a:pPr lvl="2">
              <a:lnSpc>
                <a:spcPct val="90000"/>
              </a:lnSpc>
            </a:pPr>
            <a:r>
              <a:rPr lang="en-US" altLang="en-US"/>
              <a:t>Services are not a physical product and can’t be counted.  It can be difficult to “audit” whether they were provided.</a:t>
            </a:r>
          </a:p>
          <a:p>
            <a:pPr lvl="1">
              <a:lnSpc>
                <a:spcPct val="90000"/>
              </a:lnSpc>
            </a:pPr>
            <a:r>
              <a:rPr lang="en-US" altLang="en-US" sz="2200"/>
              <a:t>Controls:</a:t>
            </a:r>
          </a:p>
          <a:p>
            <a:pPr lvl="2">
              <a:lnSpc>
                <a:spcPct val="90000"/>
              </a:lnSpc>
            </a:pPr>
            <a:r>
              <a:rPr lang="en-US" altLang="en-US"/>
              <a:t>Hold supervisors responsible for all costs incurred by their departments.</a:t>
            </a:r>
          </a:p>
          <a:p>
            <a:pPr lvl="2">
              <a:lnSpc>
                <a:spcPct val="90000"/>
              </a:lnSpc>
            </a:pPr>
            <a:r>
              <a:rPr lang="en-US" altLang="en-US"/>
              <a:t>Compare actual vs. budgeted expenses, and investigate discrepancies. </a:t>
            </a:r>
            <a:r>
              <a:rPr lang="en-US" altLang="en-US" sz="2100"/>
              <a:t>Variance analysis</a:t>
            </a:r>
          </a:p>
          <a:p>
            <a:pPr lvl="2">
              <a:lnSpc>
                <a:spcPct val="90000"/>
              </a:lnSpc>
            </a:pPr>
            <a:endParaRPr lang="en-US" altLang="en-US"/>
          </a:p>
          <a:p>
            <a:pPr lvl="2">
              <a:lnSpc>
                <a:spcPct val="90000"/>
              </a:lnSpc>
            </a:pPr>
            <a:r>
              <a:rPr lang="en-US" altLang="en-US"/>
              <a:t>Conduct periodic reviews of contracts for services, including audits of supplier records.</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r>
              <a:rPr lang="en-US" altLang="en-US"/>
              <a:t>THREATS IN RECEIVING AND STORING GOODS</a:t>
            </a:r>
          </a:p>
        </p:txBody>
      </p:sp>
      <p:sp>
        <p:nvSpPr>
          <p:cNvPr id="643075" name="Rectangle 3"/>
          <p:cNvSpPr>
            <a:spLocks noGrp="1" noChangeArrowheads="1"/>
          </p:cNvSpPr>
          <p:nvPr>
            <p:ph type="body" idx="1"/>
          </p:nvPr>
        </p:nvSpPr>
        <p:spPr>
          <a:xfrm>
            <a:off x="457200" y="1600200"/>
            <a:ext cx="8229600" cy="4648200"/>
          </a:xfrm>
        </p:spPr>
        <p:txBody>
          <a:bodyPr/>
          <a:lstStyle/>
          <a:p>
            <a:pPr marL="609600" indent="-609600"/>
            <a:r>
              <a:rPr lang="en-US" altLang="en-US" sz="2400"/>
              <a:t>The primary objectives of this process are to:</a:t>
            </a:r>
          </a:p>
          <a:p>
            <a:pPr marL="990600" lvl="1" indent="-533400"/>
            <a:r>
              <a:rPr lang="en-US" altLang="en-US" sz="2200"/>
              <a:t>Verify the receipt of ordered inventory</a:t>
            </a:r>
          </a:p>
          <a:p>
            <a:pPr marL="990600" lvl="1" indent="-533400"/>
            <a:r>
              <a:rPr lang="en-US" altLang="en-US" sz="2200"/>
              <a:t>Safeguard the inventory against loss or theft</a:t>
            </a:r>
          </a:p>
          <a:p>
            <a:pPr marL="609600" indent="-609600"/>
            <a:r>
              <a:rPr lang="en-US" altLang="en-US" sz="2400"/>
              <a:t>Threats in the process of receiving and storing goods include:</a:t>
            </a:r>
          </a:p>
          <a:p>
            <a:pPr marL="990600" lvl="1" indent="-533400"/>
            <a:r>
              <a:rPr lang="en-US" altLang="en-US" sz="2300">
                <a:hlinkClick r:id="rId2" action="ppaction://hlinksldjump"/>
              </a:rPr>
              <a:t>THREAT 7:  Receiving unordered goods</a:t>
            </a:r>
            <a:endParaRPr lang="en-US" altLang="en-US" sz="2300">
              <a:hlinkClick r:id="rId3" action="ppaction://hlinksldjump"/>
            </a:endParaRPr>
          </a:p>
          <a:p>
            <a:pPr marL="990600" lvl="1" indent="-533400"/>
            <a:r>
              <a:rPr lang="en-US" altLang="en-US" sz="2300">
                <a:hlinkClick r:id="rId3" action="ppaction://hlinksldjump"/>
              </a:rPr>
              <a:t>THREAT 8:  Errors in counting received goods</a:t>
            </a:r>
            <a:endParaRPr lang="en-US" altLang="en-US" sz="2300"/>
          </a:p>
          <a:p>
            <a:pPr marL="990600" lvl="1" indent="-533400"/>
            <a:r>
              <a:rPr lang="en-US" altLang="en-US" sz="2300">
                <a:hlinkClick r:id="rId4" action="ppaction://hlinksldjump"/>
              </a:rPr>
              <a:t>THREAT 9:  Theft of inventory</a:t>
            </a:r>
            <a:endParaRPr lang="en-US" altLang="en-US" sz="230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p:txBody>
          <a:bodyPr/>
          <a:lstStyle/>
          <a:p>
            <a:r>
              <a:rPr lang="en-US" altLang="en-US"/>
              <a:t>THREATS IN RECEIVING AND STORING GOODS</a:t>
            </a:r>
          </a:p>
        </p:txBody>
      </p:sp>
      <p:sp>
        <p:nvSpPr>
          <p:cNvPr id="644099" name="Rectangle 3"/>
          <p:cNvSpPr>
            <a:spLocks noGrp="1" noChangeArrowheads="1"/>
          </p:cNvSpPr>
          <p:nvPr>
            <p:ph type="body" idx="1"/>
          </p:nvPr>
        </p:nvSpPr>
        <p:spPr>
          <a:xfrm>
            <a:off x="457200" y="1600200"/>
            <a:ext cx="8229600" cy="4724400"/>
          </a:xfrm>
        </p:spPr>
        <p:txBody>
          <a:bodyPr/>
          <a:lstStyle/>
          <a:p>
            <a:r>
              <a:rPr lang="en-US" altLang="en-US" sz="2500" b="1"/>
              <a:t>THREAT NO. 7—RECEIVING UNORDERED GOODS</a:t>
            </a:r>
          </a:p>
          <a:p>
            <a:pPr lvl="1"/>
            <a:r>
              <a:rPr lang="en-US" altLang="en-US" sz="2300"/>
              <a:t>Why is this a problem?</a:t>
            </a:r>
          </a:p>
          <a:p>
            <a:pPr lvl="2"/>
            <a:r>
              <a:rPr lang="en-US" altLang="en-US"/>
              <a:t>Results in unnecessary costs to unload, store, and return the items</a:t>
            </a:r>
          </a:p>
          <a:p>
            <a:pPr lvl="1"/>
            <a:r>
              <a:rPr lang="en-US" altLang="en-US" sz="2300"/>
              <a:t>Controls:</a:t>
            </a:r>
          </a:p>
          <a:p>
            <a:pPr lvl="2"/>
            <a:r>
              <a:rPr lang="en-US" altLang="en-US"/>
              <a:t>Instruct receiving department to accept goods only if there is an approved copy of the purchase order</a:t>
            </a:r>
          </a:p>
        </p:txBody>
      </p:sp>
      <p:sp>
        <p:nvSpPr>
          <p:cNvPr id="644100"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44101"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44100"/>
                                        </p:tgtEl>
                                        <p:attrNameLst>
                                          <p:attrName>style.visibility</p:attrName>
                                        </p:attrNameLst>
                                      </p:cBhvr>
                                      <p:to>
                                        <p:strVal val="visible"/>
                                      </p:to>
                                    </p:set>
                                    <p:animEffect transition="in" filter="dissolve">
                                      <p:cBhvr>
                                        <p:cTn id="7" dur="500"/>
                                        <p:tgtEl>
                                          <p:spTgt spid="64410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44101"/>
                                        </p:tgtEl>
                                        <p:attrNameLst>
                                          <p:attrName>style.visibility</p:attrName>
                                        </p:attrNameLst>
                                      </p:cBhvr>
                                      <p:to>
                                        <p:strVal val="visible"/>
                                      </p:to>
                                    </p:set>
                                    <p:animEffect transition="in" filter="dissolve">
                                      <p:cBhvr>
                                        <p:cTn id="11" dur="500"/>
                                        <p:tgtEl>
                                          <p:spTgt spid="64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100" grpId="0" animBg="1" autoUpdateAnimBg="0"/>
      <p:bldP spid="644101" grpId="0" animBg="1"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p:txBody>
          <a:bodyPr/>
          <a:lstStyle/>
          <a:p>
            <a:r>
              <a:rPr lang="en-US" altLang="en-US"/>
              <a:t>THREATS IN RECEIVING AND STORING GOODS</a:t>
            </a:r>
          </a:p>
        </p:txBody>
      </p:sp>
      <p:sp>
        <p:nvSpPr>
          <p:cNvPr id="645123" name="Rectangle 3"/>
          <p:cNvSpPr>
            <a:spLocks noGrp="1" noChangeArrowheads="1"/>
          </p:cNvSpPr>
          <p:nvPr>
            <p:ph type="body" idx="1"/>
          </p:nvPr>
        </p:nvSpPr>
        <p:spPr>
          <a:xfrm>
            <a:off x="457200" y="1600200"/>
            <a:ext cx="8229600" cy="4648200"/>
          </a:xfrm>
        </p:spPr>
        <p:txBody>
          <a:bodyPr/>
          <a:lstStyle/>
          <a:p>
            <a:pPr>
              <a:lnSpc>
                <a:spcPct val="90000"/>
              </a:lnSpc>
            </a:pPr>
            <a:r>
              <a:rPr lang="en-US" altLang="en-US" sz="2500" b="1"/>
              <a:t>THREAT NO. 8—ERRORS IN COUNTING RECEIVED GOODS</a:t>
            </a:r>
          </a:p>
          <a:p>
            <a:pPr lvl="1">
              <a:lnSpc>
                <a:spcPct val="90000"/>
              </a:lnSpc>
            </a:pPr>
            <a:r>
              <a:rPr lang="en-US" altLang="en-US" sz="2300"/>
              <a:t>Why is this a problem?</a:t>
            </a:r>
          </a:p>
          <a:p>
            <a:pPr lvl="2">
              <a:lnSpc>
                <a:spcPct val="90000"/>
              </a:lnSpc>
            </a:pPr>
            <a:r>
              <a:rPr lang="en-US" altLang="en-US"/>
              <a:t>Company pays for goods that weren’t received</a:t>
            </a:r>
          </a:p>
          <a:p>
            <a:pPr lvl="2">
              <a:lnSpc>
                <a:spcPct val="90000"/>
              </a:lnSpc>
            </a:pPr>
            <a:r>
              <a:rPr lang="en-US" altLang="en-US"/>
              <a:t>Inventory records are inaccurate, possibly leading to stockouts and lost sales</a:t>
            </a:r>
          </a:p>
          <a:p>
            <a:pPr lvl="1">
              <a:lnSpc>
                <a:spcPct val="90000"/>
              </a:lnSpc>
            </a:pPr>
            <a:r>
              <a:rPr lang="en-US" altLang="en-US" sz="2300"/>
              <a:t>Controls:</a:t>
            </a:r>
          </a:p>
          <a:p>
            <a:pPr lvl="2">
              <a:lnSpc>
                <a:spcPct val="90000"/>
              </a:lnSpc>
            </a:pPr>
            <a:r>
              <a:rPr lang="en-US" altLang="en-US"/>
              <a:t>Bar coding of ordered goods</a:t>
            </a:r>
          </a:p>
          <a:p>
            <a:pPr lvl="2">
              <a:lnSpc>
                <a:spcPct val="90000"/>
              </a:lnSpc>
            </a:pPr>
            <a:r>
              <a:rPr lang="en-US" altLang="en-US"/>
              <a:t>Design receiving forms so clerks cannot see the quantity ordered</a:t>
            </a:r>
          </a:p>
          <a:p>
            <a:pPr lvl="2">
              <a:lnSpc>
                <a:spcPct val="90000"/>
              </a:lnSpc>
            </a:pPr>
            <a:r>
              <a:rPr lang="en-US" altLang="en-US"/>
              <a:t>Require receiving clerks to sign receiving reports to create accountability</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p:txBody>
          <a:bodyPr/>
          <a:lstStyle/>
          <a:p>
            <a:r>
              <a:rPr lang="en-US" altLang="en-US"/>
              <a:t>THREATS IN RECEIVING AND STORING GOODS</a:t>
            </a:r>
          </a:p>
        </p:txBody>
      </p:sp>
      <p:sp>
        <p:nvSpPr>
          <p:cNvPr id="646147" name="Rectangle 3"/>
          <p:cNvSpPr>
            <a:spLocks noGrp="1" noChangeArrowheads="1"/>
          </p:cNvSpPr>
          <p:nvPr>
            <p:ph type="body" idx="1"/>
          </p:nvPr>
        </p:nvSpPr>
        <p:spPr>
          <a:xfrm>
            <a:off x="457200" y="1600200"/>
            <a:ext cx="8229600" cy="4648200"/>
          </a:xfrm>
        </p:spPr>
        <p:txBody>
          <a:bodyPr/>
          <a:lstStyle/>
          <a:p>
            <a:pPr lvl="2"/>
            <a:r>
              <a:rPr lang="en-US" altLang="en-US"/>
              <a:t>Offer bonuses for catching discrepancies</a:t>
            </a:r>
          </a:p>
          <a:p>
            <a:pPr lvl="2"/>
            <a:r>
              <a:rPr lang="en-US" altLang="en-US"/>
              <a:t>Have inventory control count the items transferred from receiving</a:t>
            </a:r>
          </a:p>
        </p:txBody>
      </p:sp>
      <p:sp>
        <p:nvSpPr>
          <p:cNvPr id="646148"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46149"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46148"/>
                                        </p:tgtEl>
                                        <p:attrNameLst>
                                          <p:attrName>style.visibility</p:attrName>
                                        </p:attrNameLst>
                                      </p:cBhvr>
                                      <p:to>
                                        <p:strVal val="visible"/>
                                      </p:to>
                                    </p:set>
                                    <p:animEffect transition="in" filter="dissolve">
                                      <p:cBhvr>
                                        <p:cTn id="7" dur="500"/>
                                        <p:tgtEl>
                                          <p:spTgt spid="64614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46149"/>
                                        </p:tgtEl>
                                        <p:attrNameLst>
                                          <p:attrName>style.visibility</p:attrName>
                                        </p:attrNameLst>
                                      </p:cBhvr>
                                      <p:to>
                                        <p:strVal val="visible"/>
                                      </p:to>
                                    </p:set>
                                    <p:animEffect transition="in" filter="dissolve">
                                      <p:cBhvr>
                                        <p:cTn id="11" dur="500"/>
                                        <p:tgtEl>
                                          <p:spTgt spid="64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8" grpId="0" animBg="1" autoUpdateAnimBg="0"/>
      <p:bldP spid="646149" grpId="0" animBg="1"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p:txBody>
          <a:bodyPr/>
          <a:lstStyle/>
          <a:p>
            <a:r>
              <a:rPr lang="en-US" altLang="en-US"/>
              <a:t>THREATS IN RECEIVING AND STORING GOODS</a:t>
            </a:r>
          </a:p>
        </p:txBody>
      </p:sp>
      <p:sp>
        <p:nvSpPr>
          <p:cNvPr id="647171" name="Rectangle 3"/>
          <p:cNvSpPr>
            <a:spLocks noGrp="1" noChangeArrowheads="1"/>
          </p:cNvSpPr>
          <p:nvPr>
            <p:ph type="body" idx="1"/>
          </p:nvPr>
        </p:nvSpPr>
        <p:spPr>
          <a:xfrm>
            <a:off x="457200" y="1600200"/>
            <a:ext cx="8229600" cy="4648200"/>
          </a:xfrm>
        </p:spPr>
        <p:txBody>
          <a:bodyPr/>
          <a:lstStyle/>
          <a:p>
            <a:r>
              <a:rPr lang="en-US" altLang="en-US" sz="2500" b="1"/>
              <a:t>THREAT NO. 9—THEFT OF INVENTORY</a:t>
            </a:r>
          </a:p>
          <a:p>
            <a:pPr lvl="1"/>
            <a:r>
              <a:rPr lang="en-US" altLang="en-US" sz="2300"/>
              <a:t>Why is this a problem?</a:t>
            </a:r>
          </a:p>
          <a:p>
            <a:pPr lvl="2"/>
            <a:r>
              <a:rPr lang="en-US" altLang="en-US"/>
              <a:t>Loss of assets</a:t>
            </a:r>
          </a:p>
          <a:p>
            <a:pPr lvl="2"/>
            <a:r>
              <a:rPr lang="en-US" altLang="en-US"/>
              <a:t>Inaccurate records</a:t>
            </a:r>
          </a:p>
          <a:p>
            <a:pPr lvl="1"/>
            <a:r>
              <a:rPr lang="en-US" altLang="en-US" sz="2300"/>
              <a:t>Controls:</a:t>
            </a:r>
          </a:p>
          <a:p>
            <a:pPr lvl="2"/>
            <a:r>
              <a:rPr lang="en-US" altLang="en-US"/>
              <a:t>Store inventory in secure locations with restricted access</a:t>
            </a:r>
          </a:p>
          <a:p>
            <a:pPr lvl="2"/>
            <a:r>
              <a:rPr lang="en-US" altLang="en-US"/>
              <a:t>Document all intra-company inventory transfers, e.g.:</a:t>
            </a:r>
          </a:p>
          <a:p>
            <a:pPr lvl="3"/>
            <a:r>
              <a:rPr lang="en-US" altLang="en-US"/>
              <a:t>Goods moving from receiving to warehouse</a:t>
            </a:r>
          </a:p>
          <a:p>
            <a:pPr lvl="3"/>
            <a:r>
              <a:rPr lang="en-US" altLang="en-US"/>
              <a:t>Goods moving from warehouse to production floor</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p:txBody>
          <a:bodyPr/>
          <a:lstStyle/>
          <a:p>
            <a:r>
              <a:rPr lang="en-US" altLang="en-US"/>
              <a:t>THREATS IN RECEIVING AND STORING GOODS</a:t>
            </a:r>
          </a:p>
        </p:txBody>
      </p:sp>
      <p:sp>
        <p:nvSpPr>
          <p:cNvPr id="648195" name="Rectangle 3"/>
          <p:cNvSpPr>
            <a:spLocks noGrp="1" noChangeArrowheads="1"/>
          </p:cNvSpPr>
          <p:nvPr>
            <p:ph type="body" idx="1"/>
          </p:nvPr>
        </p:nvSpPr>
        <p:spPr>
          <a:xfrm>
            <a:off x="457200" y="1600200"/>
            <a:ext cx="8229600" cy="4648200"/>
          </a:xfrm>
        </p:spPr>
        <p:txBody>
          <a:bodyPr/>
          <a:lstStyle/>
          <a:p>
            <a:pPr lvl="2"/>
            <a:r>
              <a:rPr lang="en-US" altLang="en-US"/>
              <a:t>Periodic physical count of inventory and comparison to records</a:t>
            </a:r>
          </a:p>
          <a:p>
            <a:pPr lvl="3"/>
            <a:r>
              <a:rPr lang="en-US" altLang="en-US"/>
              <a:t>More critical items should be counted more frequently</a:t>
            </a:r>
          </a:p>
          <a:p>
            <a:pPr lvl="2"/>
            <a:r>
              <a:rPr lang="en-US" altLang="en-US"/>
              <a:t>Segregation of duties</a:t>
            </a:r>
          </a:p>
          <a:p>
            <a:pPr lvl="3"/>
            <a:r>
              <a:rPr lang="en-US" altLang="en-US"/>
              <a:t>Separate those who have physical access to inventory from those who keep records</a:t>
            </a:r>
          </a:p>
          <a:p>
            <a:pPr lvl="3"/>
            <a:r>
              <a:rPr lang="en-US" altLang="en-US"/>
              <a:t>Separate both those who have custody and those who can authorize inventory adjustments from those who work in the receiving and shipping functions</a:t>
            </a:r>
          </a:p>
        </p:txBody>
      </p:sp>
      <p:sp>
        <p:nvSpPr>
          <p:cNvPr id="648196"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48197"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48196"/>
                                        </p:tgtEl>
                                        <p:attrNameLst>
                                          <p:attrName>style.visibility</p:attrName>
                                        </p:attrNameLst>
                                      </p:cBhvr>
                                      <p:to>
                                        <p:strVal val="visible"/>
                                      </p:to>
                                    </p:set>
                                    <p:animEffect transition="in" filter="dissolve">
                                      <p:cBhvr>
                                        <p:cTn id="7" dur="500"/>
                                        <p:tgtEl>
                                          <p:spTgt spid="64819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48197"/>
                                        </p:tgtEl>
                                        <p:attrNameLst>
                                          <p:attrName>style.visibility</p:attrName>
                                        </p:attrNameLst>
                                      </p:cBhvr>
                                      <p:to>
                                        <p:strVal val="visible"/>
                                      </p:to>
                                    </p:set>
                                    <p:animEffect transition="in" filter="dissolve">
                                      <p:cBhvr>
                                        <p:cTn id="11" dur="500"/>
                                        <p:tgtEl>
                                          <p:spTgt spid="64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6" grpId="0" animBg="1" autoUpdateAnimBg="0"/>
      <p:bldP spid="648197" grpId="0" animBg="1"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p:txBody>
          <a:bodyPr/>
          <a:lstStyle/>
          <a:p>
            <a:r>
              <a:rPr lang="en-US" altLang="en-US"/>
              <a:t>THREATS IN APPROVING AND PAYING VENDOR INVOICES</a:t>
            </a:r>
          </a:p>
        </p:txBody>
      </p:sp>
      <p:sp>
        <p:nvSpPr>
          <p:cNvPr id="649219" name="Rectangle 3"/>
          <p:cNvSpPr>
            <a:spLocks noGrp="1" noChangeArrowheads="1"/>
          </p:cNvSpPr>
          <p:nvPr>
            <p:ph type="body" idx="1"/>
          </p:nvPr>
        </p:nvSpPr>
        <p:spPr>
          <a:xfrm>
            <a:off x="457200" y="1600200"/>
            <a:ext cx="8229600" cy="4648200"/>
          </a:xfrm>
        </p:spPr>
        <p:txBody>
          <a:bodyPr/>
          <a:lstStyle/>
          <a:p>
            <a:pPr marL="609600" indent="-609600"/>
            <a:r>
              <a:rPr lang="en-US" altLang="en-US" sz="2000"/>
              <a:t>The primary objectives of this process are to:</a:t>
            </a:r>
          </a:p>
          <a:p>
            <a:pPr marL="990600" lvl="1" indent="-533400"/>
            <a:r>
              <a:rPr lang="en-US" altLang="en-US" sz="1800"/>
              <a:t>Pay only for goods and services that were ordered and received</a:t>
            </a:r>
          </a:p>
          <a:p>
            <a:pPr marL="990600" lvl="1" indent="-533400"/>
            <a:r>
              <a:rPr lang="en-US" altLang="en-US" sz="1800"/>
              <a:t>Safeguard cash</a:t>
            </a:r>
          </a:p>
          <a:p>
            <a:pPr marL="609600" indent="-609600"/>
            <a:r>
              <a:rPr lang="en-US" altLang="en-US" sz="2000"/>
              <a:t>Threats in the process of approving and paying vendor invoices include:</a:t>
            </a:r>
          </a:p>
          <a:p>
            <a:pPr marL="990600" lvl="1" indent="-533400"/>
            <a:r>
              <a:rPr lang="en-US" altLang="en-US" sz="2000">
                <a:hlinkClick r:id="rId2" action="ppaction://hlinksldjump"/>
              </a:rPr>
              <a:t>THREAT 10:  Failing to catch errors in vendor invoices</a:t>
            </a:r>
            <a:endParaRPr lang="en-US" altLang="en-US" sz="2000"/>
          </a:p>
          <a:p>
            <a:pPr marL="990600" lvl="1" indent="-533400"/>
            <a:r>
              <a:rPr lang="en-US" altLang="en-US" sz="2000">
                <a:hlinkClick r:id="rId3" action="ppaction://hlinksldjump"/>
              </a:rPr>
              <a:t>THREAT 11:  Paying for goods not received</a:t>
            </a:r>
            <a:endParaRPr lang="en-US" altLang="en-US" sz="2000"/>
          </a:p>
          <a:p>
            <a:pPr marL="990600" lvl="1" indent="-533400"/>
            <a:r>
              <a:rPr lang="en-US" altLang="en-US" sz="2000">
                <a:hlinkClick r:id="rId4" action="ppaction://hlinksldjump"/>
              </a:rPr>
              <a:t>THREAT 12:  Failing to take available purchase discounts</a:t>
            </a:r>
            <a:endParaRPr lang="en-US" altLang="en-US" sz="2000"/>
          </a:p>
          <a:p>
            <a:pPr marL="990600" lvl="1" indent="-533400"/>
            <a:r>
              <a:rPr lang="en-US" altLang="en-US" sz="2000">
                <a:hlinkClick r:id="rId5" action="ppaction://hlinksldjump"/>
              </a:rPr>
              <a:t>THREAT 13:  Paying the same invoice twice</a:t>
            </a:r>
            <a:endParaRPr lang="en-US" altLang="en-US" sz="2000"/>
          </a:p>
          <a:p>
            <a:pPr marL="990600" lvl="1" indent="-533400"/>
            <a:r>
              <a:rPr lang="en-US" altLang="en-US" sz="2000">
                <a:hlinkClick r:id="rId6" action="ppaction://hlinksldjump"/>
              </a:rPr>
              <a:t>THREAT 14:  Recording and posting errors to accounts payable</a:t>
            </a:r>
            <a:endParaRPr lang="en-US" altLang="en-US" sz="2000"/>
          </a:p>
          <a:p>
            <a:pPr marL="990600" lvl="1" indent="-533400"/>
            <a:r>
              <a:rPr lang="en-US" altLang="en-US" sz="2000">
                <a:hlinkClick r:id="rId7" action="ppaction://hlinksldjump"/>
              </a:rPr>
              <a:t>THREAT 15:  Misappropriating cash, checks, or EFTs</a:t>
            </a:r>
            <a:endParaRPr lang="en-US" altLang="en-US" sz="200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r>
              <a:rPr lang="en-US" altLang="en-US"/>
              <a:t>THREATS IN APPROVING AND PAYING VENDOR INVOICES</a:t>
            </a:r>
          </a:p>
        </p:txBody>
      </p:sp>
      <p:sp>
        <p:nvSpPr>
          <p:cNvPr id="650243" name="Rectangle 3"/>
          <p:cNvSpPr>
            <a:spLocks noGrp="1" noChangeArrowheads="1"/>
          </p:cNvSpPr>
          <p:nvPr>
            <p:ph type="body" idx="1"/>
          </p:nvPr>
        </p:nvSpPr>
        <p:spPr>
          <a:xfrm>
            <a:off x="457200" y="1600200"/>
            <a:ext cx="8229600" cy="4648200"/>
          </a:xfrm>
        </p:spPr>
        <p:txBody>
          <a:bodyPr/>
          <a:lstStyle/>
          <a:p>
            <a:r>
              <a:rPr lang="en-US" altLang="en-US" sz="2500" b="1"/>
              <a:t>THREAT NO. 10:  Failing to Catch Errors in Vendor Invoices</a:t>
            </a:r>
          </a:p>
          <a:p>
            <a:pPr lvl="1"/>
            <a:r>
              <a:rPr lang="en-US" altLang="en-US" sz="2300"/>
              <a:t>Why is this a problem?</a:t>
            </a:r>
          </a:p>
          <a:p>
            <a:pPr lvl="2"/>
            <a:r>
              <a:rPr lang="en-US" altLang="en-US"/>
              <a:t>Overpaying for merchandise</a:t>
            </a:r>
          </a:p>
          <a:p>
            <a:pPr lvl="1"/>
            <a:r>
              <a:rPr lang="en-US" altLang="en-US"/>
              <a:t>Controls:</a:t>
            </a:r>
          </a:p>
          <a:p>
            <a:pPr lvl="2"/>
            <a:r>
              <a:rPr lang="en-US" altLang="en-US"/>
              <a:t>Check mathematical accuracy of invoices</a:t>
            </a:r>
          </a:p>
          <a:p>
            <a:pPr lvl="2"/>
            <a:r>
              <a:rPr lang="en-US" altLang="en-US"/>
              <a:t>Obtain receipts from procurement card users and verify monthly statement accuracy</a:t>
            </a:r>
          </a:p>
          <a:p>
            <a:pPr lvl="2"/>
            <a:r>
              <a:rPr lang="en-US" altLang="en-US"/>
              <a:t>Adopt Evaluated Receipt Settlement ( ERS) approach—i.e., pay for goods when received at the price stated in the purchase order</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r>
              <a:rPr lang="en-US" altLang="en-US"/>
              <a:t>THREATS IN APPROVING AND PAYING VENDOR INVOICES</a:t>
            </a:r>
          </a:p>
        </p:txBody>
      </p:sp>
      <p:sp>
        <p:nvSpPr>
          <p:cNvPr id="651267" name="Rectangle 3"/>
          <p:cNvSpPr>
            <a:spLocks noGrp="1" noChangeArrowheads="1"/>
          </p:cNvSpPr>
          <p:nvPr>
            <p:ph type="body" idx="1"/>
          </p:nvPr>
        </p:nvSpPr>
        <p:spPr>
          <a:xfrm>
            <a:off x="457200" y="1600200"/>
            <a:ext cx="8229600" cy="4648200"/>
          </a:xfrm>
        </p:spPr>
        <p:txBody>
          <a:bodyPr/>
          <a:lstStyle/>
          <a:p>
            <a:pPr lvl="2"/>
            <a:r>
              <a:rPr lang="en-US" altLang="en-US"/>
              <a:t>Freight-related terminology can be challenging, so provide accounts payable staff with training on transportation practices and terminology</a:t>
            </a:r>
          </a:p>
          <a:p>
            <a:pPr lvl="2"/>
            <a:r>
              <a:rPr lang="en-US" altLang="en-US"/>
              <a:t>When freight is paid by the purchaser, use the same carrier in order to receive discounts</a:t>
            </a:r>
          </a:p>
        </p:txBody>
      </p:sp>
      <p:sp>
        <p:nvSpPr>
          <p:cNvPr id="651268"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51269"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51268"/>
                                        </p:tgtEl>
                                        <p:attrNameLst>
                                          <p:attrName>style.visibility</p:attrName>
                                        </p:attrNameLst>
                                      </p:cBhvr>
                                      <p:to>
                                        <p:strVal val="visible"/>
                                      </p:to>
                                    </p:set>
                                    <p:animEffect transition="in" filter="dissolve">
                                      <p:cBhvr>
                                        <p:cTn id="7" dur="500"/>
                                        <p:tgtEl>
                                          <p:spTgt spid="65126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51269"/>
                                        </p:tgtEl>
                                        <p:attrNameLst>
                                          <p:attrName>style.visibility</p:attrName>
                                        </p:attrNameLst>
                                      </p:cBhvr>
                                      <p:to>
                                        <p:strVal val="visible"/>
                                      </p:to>
                                    </p:set>
                                    <p:animEffect transition="in" filter="dissolve">
                                      <p:cBhvr>
                                        <p:cTn id="11" dur="500"/>
                                        <p:tgtEl>
                                          <p:spTgt spid="65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8" grpId="0" animBg="1" autoUpdateAnimBg="0"/>
      <p:bldP spid="651269" grpId="0" animBg="1"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p:txBody>
          <a:bodyPr/>
          <a:lstStyle/>
          <a:p>
            <a:r>
              <a:rPr lang="en-US" altLang="en-US"/>
              <a:t>THREATS IN APPROVING AND PAYING VENDOR INVOICES</a:t>
            </a:r>
          </a:p>
        </p:txBody>
      </p:sp>
      <p:sp>
        <p:nvSpPr>
          <p:cNvPr id="652291" name="Rectangle 3"/>
          <p:cNvSpPr>
            <a:spLocks noGrp="1" noChangeArrowheads="1"/>
          </p:cNvSpPr>
          <p:nvPr>
            <p:ph type="body" idx="1"/>
          </p:nvPr>
        </p:nvSpPr>
        <p:spPr>
          <a:xfrm>
            <a:off x="457200" y="1600200"/>
            <a:ext cx="8229600" cy="4648200"/>
          </a:xfrm>
        </p:spPr>
        <p:txBody>
          <a:bodyPr/>
          <a:lstStyle/>
          <a:p>
            <a:r>
              <a:rPr lang="en-US" altLang="en-US" sz="2500" b="1"/>
              <a:t>THREAT NO. 11:  Paying for Goods Not Received</a:t>
            </a:r>
          </a:p>
          <a:p>
            <a:pPr lvl="1"/>
            <a:r>
              <a:rPr lang="en-US" altLang="en-US" sz="2300"/>
              <a:t>Why is this a problem?</a:t>
            </a:r>
          </a:p>
          <a:p>
            <a:pPr lvl="2"/>
            <a:r>
              <a:rPr lang="en-US" altLang="en-US"/>
              <a:t>Increased costs</a:t>
            </a:r>
          </a:p>
          <a:p>
            <a:pPr lvl="1"/>
            <a:r>
              <a:rPr lang="en-US" altLang="en-US"/>
              <a:t>Controls:</a:t>
            </a:r>
          </a:p>
          <a:p>
            <a:pPr lvl="2"/>
            <a:r>
              <a:rPr lang="en-US" altLang="en-US"/>
              <a:t>Compare quantities on invoice with quantities reported by receiving and inventory control departments</a:t>
            </a:r>
          </a:p>
          <a:p>
            <a:pPr lvl="2"/>
            <a:r>
              <a:rPr lang="en-US" altLang="en-US"/>
              <a:t>Use ERS</a:t>
            </a:r>
          </a:p>
          <a:p>
            <a:pPr lvl="2"/>
            <a:r>
              <a:rPr lang="en-US" altLang="en-US"/>
              <a:t>With respect to services, have tight budgetary controls and provide careful review of departmental expenses</a:t>
            </a:r>
          </a:p>
        </p:txBody>
      </p:sp>
      <p:sp>
        <p:nvSpPr>
          <p:cNvPr id="652292"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5229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52292"/>
                                        </p:tgtEl>
                                        <p:attrNameLst>
                                          <p:attrName>style.visibility</p:attrName>
                                        </p:attrNameLst>
                                      </p:cBhvr>
                                      <p:to>
                                        <p:strVal val="visible"/>
                                      </p:to>
                                    </p:set>
                                    <p:animEffect transition="in" filter="dissolve">
                                      <p:cBhvr>
                                        <p:cTn id="7" dur="500"/>
                                        <p:tgtEl>
                                          <p:spTgt spid="65229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52293"/>
                                        </p:tgtEl>
                                        <p:attrNameLst>
                                          <p:attrName>style.visibility</p:attrName>
                                        </p:attrNameLst>
                                      </p:cBhvr>
                                      <p:to>
                                        <p:strVal val="visible"/>
                                      </p:to>
                                    </p:set>
                                    <p:animEffect transition="in" filter="dissolve">
                                      <p:cBhvr>
                                        <p:cTn id="11" dur="500"/>
                                        <p:tgtEl>
                                          <p:spTgt spid="65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2" grpId="0" animBg="1" autoUpdateAnimBg="0"/>
      <p:bldP spid="652293" grpId="0" animBg="1"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r>
              <a:rPr lang="en-US" altLang="en-US"/>
              <a:t>THREATS IN APPROVING AND PAYING VENDOR INVOICES</a:t>
            </a:r>
          </a:p>
        </p:txBody>
      </p:sp>
      <p:sp>
        <p:nvSpPr>
          <p:cNvPr id="653315" name="Rectangle 3"/>
          <p:cNvSpPr>
            <a:spLocks noGrp="1" noChangeArrowheads="1"/>
          </p:cNvSpPr>
          <p:nvPr>
            <p:ph type="body" idx="1"/>
          </p:nvPr>
        </p:nvSpPr>
        <p:spPr>
          <a:xfrm>
            <a:off x="457200" y="1600200"/>
            <a:ext cx="8229600" cy="4648200"/>
          </a:xfrm>
        </p:spPr>
        <p:txBody>
          <a:bodyPr/>
          <a:lstStyle/>
          <a:p>
            <a:r>
              <a:rPr lang="en-US" altLang="en-US" sz="2500" b="1"/>
              <a:t>THREAT NO. 12:  Failing to Take Available Purchase Discounts</a:t>
            </a:r>
          </a:p>
          <a:p>
            <a:pPr lvl="1"/>
            <a:r>
              <a:rPr lang="en-US" altLang="en-US" sz="2300"/>
              <a:t>Why is this a problem?</a:t>
            </a:r>
          </a:p>
          <a:p>
            <a:pPr lvl="2"/>
            <a:r>
              <a:rPr lang="en-US" altLang="en-US"/>
              <a:t>Reduces profitability</a:t>
            </a:r>
          </a:p>
          <a:p>
            <a:pPr lvl="1"/>
            <a:r>
              <a:rPr lang="en-US" altLang="en-US"/>
              <a:t>Controls:</a:t>
            </a:r>
          </a:p>
          <a:p>
            <a:pPr lvl="2"/>
            <a:r>
              <a:rPr lang="en-US" altLang="en-US"/>
              <a:t>File approved invoices by due date and track that way</a:t>
            </a:r>
          </a:p>
          <a:p>
            <a:pPr lvl="2"/>
            <a:r>
              <a:rPr lang="en-US" altLang="en-US"/>
              <a:t>Prepare cash flow budgets to determine whether the company has adequate cash flow to take advantage of early payment discounts</a:t>
            </a:r>
          </a:p>
          <a:p>
            <a:pPr lvl="2"/>
            <a:endParaRPr lang="en-US" altLang="en-US"/>
          </a:p>
          <a:p>
            <a:pPr lvl="2">
              <a:buFont typeface="Wingdings" panose="05000000000000000000" pitchFamily="2" charset="2"/>
              <a:buNone/>
            </a:pPr>
            <a:endParaRPr lang="en-US" altLang="en-US"/>
          </a:p>
        </p:txBody>
      </p:sp>
      <p:sp>
        <p:nvSpPr>
          <p:cNvPr id="653316"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53317"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53316"/>
                                        </p:tgtEl>
                                        <p:attrNameLst>
                                          <p:attrName>style.visibility</p:attrName>
                                        </p:attrNameLst>
                                      </p:cBhvr>
                                      <p:to>
                                        <p:strVal val="visible"/>
                                      </p:to>
                                    </p:set>
                                    <p:animEffect transition="in" filter="dissolve">
                                      <p:cBhvr>
                                        <p:cTn id="7" dur="500"/>
                                        <p:tgtEl>
                                          <p:spTgt spid="65331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53317"/>
                                        </p:tgtEl>
                                        <p:attrNameLst>
                                          <p:attrName>style.visibility</p:attrName>
                                        </p:attrNameLst>
                                      </p:cBhvr>
                                      <p:to>
                                        <p:strVal val="visible"/>
                                      </p:to>
                                    </p:set>
                                    <p:animEffect transition="in" filter="dissolve">
                                      <p:cBhvr>
                                        <p:cTn id="11" dur="500"/>
                                        <p:tgtEl>
                                          <p:spTgt spid="65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6" grpId="0" animBg="1" autoUpdateAnimBg="0"/>
      <p:bldP spid="653317" grpId="0" animBg="1"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p:txBody>
          <a:bodyPr/>
          <a:lstStyle/>
          <a:p>
            <a:r>
              <a:rPr lang="en-US" altLang="en-US"/>
              <a:t>THREATS IN APPROVING AND PAYING VENDOR INVOICES</a:t>
            </a:r>
          </a:p>
        </p:txBody>
      </p:sp>
      <p:sp>
        <p:nvSpPr>
          <p:cNvPr id="654339" name="Rectangle 3"/>
          <p:cNvSpPr>
            <a:spLocks noGrp="1" noChangeArrowheads="1"/>
          </p:cNvSpPr>
          <p:nvPr>
            <p:ph type="body" idx="1"/>
          </p:nvPr>
        </p:nvSpPr>
        <p:spPr>
          <a:xfrm>
            <a:off x="457200" y="1600200"/>
            <a:ext cx="8229600" cy="4648200"/>
          </a:xfrm>
        </p:spPr>
        <p:txBody>
          <a:bodyPr/>
          <a:lstStyle/>
          <a:p>
            <a:r>
              <a:rPr lang="en-US" altLang="en-US" sz="2500" b="1"/>
              <a:t>THREAT NO. 13:  Paying the Same Invoice Twice</a:t>
            </a:r>
          </a:p>
          <a:p>
            <a:pPr lvl="1"/>
            <a:r>
              <a:rPr lang="en-US" altLang="en-US" sz="2300"/>
              <a:t>Why is this a problem?</a:t>
            </a:r>
          </a:p>
          <a:p>
            <a:pPr lvl="2"/>
            <a:r>
              <a:rPr lang="en-US" altLang="en-US"/>
              <a:t>Reduces profitability</a:t>
            </a:r>
          </a:p>
          <a:p>
            <a:pPr lvl="2"/>
            <a:r>
              <a:rPr lang="en-US" altLang="en-US"/>
              <a:t>Can create a cash crunch if a large invoice is paid twice</a:t>
            </a:r>
          </a:p>
          <a:p>
            <a:pPr lvl="1"/>
            <a:r>
              <a:rPr lang="en-US" altLang="en-US"/>
              <a:t>Controls:</a:t>
            </a:r>
          </a:p>
          <a:p>
            <a:pPr lvl="2"/>
            <a:r>
              <a:rPr lang="en-US" altLang="en-US"/>
              <a:t>Approve invoices for payment only when accompanied by a complete voucher package (PO &amp; receiving report)</a:t>
            </a:r>
          </a:p>
          <a:p>
            <a:pPr lvl="2"/>
            <a:r>
              <a:rPr lang="en-US" altLang="en-US"/>
              <a:t>Only pay on original copies of invoices</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p:txBody>
          <a:bodyPr/>
          <a:lstStyle/>
          <a:p>
            <a:r>
              <a:rPr lang="en-US" altLang="en-US"/>
              <a:t>THREATS IN APPROVING AND PAYING VENDOR INVOICES</a:t>
            </a:r>
          </a:p>
        </p:txBody>
      </p:sp>
      <p:sp>
        <p:nvSpPr>
          <p:cNvPr id="655363" name="Rectangle 3"/>
          <p:cNvSpPr>
            <a:spLocks noGrp="1" noChangeArrowheads="1"/>
          </p:cNvSpPr>
          <p:nvPr>
            <p:ph type="body" idx="1"/>
          </p:nvPr>
        </p:nvSpPr>
        <p:spPr>
          <a:xfrm>
            <a:off x="457200" y="1600200"/>
            <a:ext cx="8229600" cy="4648200"/>
          </a:xfrm>
        </p:spPr>
        <p:txBody>
          <a:bodyPr/>
          <a:lstStyle/>
          <a:p>
            <a:pPr lvl="2"/>
            <a:r>
              <a:rPr lang="en-US" altLang="en-US"/>
              <a:t>Cancel the invoice once the check is signed</a:t>
            </a:r>
          </a:p>
          <a:p>
            <a:pPr lvl="2"/>
            <a:r>
              <a:rPr lang="en-US" altLang="en-US"/>
              <a:t>Have internal auditors or consultants help detect and recover overpayments</a:t>
            </a:r>
          </a:p>
          <a:p>
            <a:pPr lvl="2"/>
            <a:r>
              <a:rPr lang="en-US" altLang="en-US"/>
              <a:t>In invoice-less accounts payable systems, control access to the master file and monitor all changes</a:t>
            </a:r>
          </a:p>
        </p:txBody>
      </p:sp>
      <p:sp>
        <p:nvSpPr>
          <p:cNvPr id="655364"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55365"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55364"/>
                                        </p:tgtEl>
                                        <p:attrNameLst>
                                          <p:attrName>style.visibility</p:attrName>
                                        </p:attrNameLst>
                                      </p:cBhvr>
                                      <p:to>
                                        <p:strVal val="visible"/>
                                      </p:to>
                                    </p:set>
                                    <p:animEffect transition="in" filter="dissolve">
                                      <p:cBhvr>
                                        <p:cTn id="7" dur="500"/>
                                        <p:tgtEl>
                                          <p:spTgt spid="65536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55365"/>
                                        </p:tgtEl>
                                        <p:attrNameLst>
                                          <p:attrName>style.visibility</p:attrName>
                                        </p:attrNameLst>
                                      </p:cBhvr>
                                      <p:to>
                                        <p:strVal val="visible"/>
                                      </p:to>
                                    </p:set>
                                    <p:animEffect transition="in" filter="dissolve">
                                      <p:cBhvr>
                                        <p:cTn id="11" dur="500"/>
                                        <p:tgtEl>
                                          <p:spTgt spid="65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4" grpId="0" animBg="1" autoUpdateAnimBg="0"/>
      <p:bldP spid="655365" grpId="0" animBg="1"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p:txBody>
          <a:bodyPr/>
          <a:lstStyle/>
          <a:p>
            <a:r>
              <a:rPr lang="en-US" altLang="en-US"/>
              <a:t>THREATS IN APPROVING AND PAYING VENDOR INVOICES</a:t>
            </a:r>
          </a:p>
        </p:txBody>
      </p:sp>
      <p:sp>
        <p:nvSpPr>
          <p:cNvPr id="657411" name="Rectangle 3"/>
          <p:cNvSpPr>
            <a:spLocks noGrp="1" noChangeArrowheads="1"/>
          </p:cNvSpPr>
          <p:nvPr>
            <p:ph type="body" idx="1"/>
          </p:nvPr>
        </p:nvSpPr>
        <p:spPr>
          <a:xfrm>
            <a:off x="457200" y="1600200"/>
            <a:ext cx="8229600" cy="4648200"/>
          </a:xfrm>
        </p:spPr>
        <p:txBody>
          <a:bodyPr/>
          <a:lstStyle/>
          <a:p>
            <a:pPr>
              <a:lnSpc>
                <a:spcPct val="90000"/>
              </a:lnSpc>
            </a:pPr>
            <a:r>
              <a:rPr lang="en-US" altLang="en-US" sz="2500" b="1"/>
              <a:t>THREAT NO. 14:  Recording and Posting Errors to Accounts Payable</a:t>
            </a:r>
          </a:p>
          <a:p>
            <a:pPr lvl="1">
              <a:lnSpc>
                <a:spcPct val="90000"/>
              </a:lnSpc>
            </a:pPr>
            <a:r>
              <a:rPr lang="en-US" altLang="en-US" sz="2300"/>
              <a:t>Why is this a problem?</a:t>
            </a:r>
          </a:p>
          <a:p>
            <a:pPr lvl="2">
              <a:lnSpc>
                <a:spcPct val="90000"/>
              </a:lnSpc>
            </a:pPr>
            <a:r>
              <a:rPr lang="en-US" altLang="en-US"/>
              <a:t>May result in disgruntled suppliers</a:t>
            </a:r>
          </a:p>
          <a:p>
            <a:pPr lvl="2">
              <a:lnSpc>
                <a:spcPct val="90000"/>
              </a:lnSpc>
            </a:pPr>
            <a:r>
              <a:rPr lang="en-US" altLang="en-US"/>
              <a:t>Causes errors in financial and performance reports</a:t>
            </a:r>
          </a:p>
          <a:p>
            <a:pPr lvl="1">
              <a:lnSpc>
                <a:spcPct val="90000"/>
              </a:lnSpc>
            </a:pPr>
            <a:r>
              <a:rPr lang="en-US" altLang="en-US"/>
              <a:t>Controls:</a:t>
            </a:r>
          </a:p>
          <a:p>
            <a:pPr lvl="2">
              <a:lnSpc>
                <a:spcPct val="90000"/>
              </a:lnSpc>
            </a:pPr>
            <a:r>
              <a:rPr lang="en-US" altLang="en-US"/>
              <a:t>Appropriate data entry and processing controls, such as comparing the differences in vendor balances before and after processing checks with the total amount of invoices processed</a:t>
            </a:r>
          </a:p>
          <a:p>
            <a:pPr lvl="2">
              <a:lnSpc>
                <a:spcPct val="90000"/>
              </a:lnSpc>
            </a:pPr>
            <a:r>
              <a:rPr lang="en-US" altLang="en-US"/>
              <a:t>Reconcile supplier balances (or unpaid vouchers) with the accounts payable control account</a:t>
            </a:r>
          </a:p>
        </p:txBody>
      </p:sp>
      <p:sp>
        <p:nvSpPr>
          <p:cNvPr id="657412" name="Rectangle 4">
            <a:hlinkClick r:id="rId2" action="ppaction://hlinksldjump"/>
          </p:cNvPr>
          <p:cNvSpPr>
            <a:spLocks noChangeArrowheads="1"/>
          </p:cNvSpPr>
          <p:nvPr/>
        </p:nvSpPr>
        <p:spPr bwMode="auto">
          <a:xfrm>
            <a:off x="5410200" y="60960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57413" name="Rectangle 5"/>
          <p:cNvSpPr>
            <a:spLocks noChangeArrowheads="1"/>
          </p:cNvSpPr>
          <p:nvPr/>
        </p:nvSpPr>
        <p:spPr bwMode="auto">
          <a:xfrm>
            <a:off x="7162800" y="60960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57412"/>
                                        </p:tgtEl>
                                        <p:attrNameLst>
                                          <p:attrName>style.visibility</p:attrName>
                                        </p:attrNameLst>
                                      </p:cBhvr>
                                      <p:to>
                                        <p:strVal val="visible"/>
                                      </p:to>
                                    </p:set>
                                    <p:animEffect transition="in" filter="dissolve">
                                      <p:cBhvr>
                                        <p:cTn id="7" dur="500"/>
                                        <p:tgtEl>
                                          <p:spTgt spid="65741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57413"/>
                                        </p:tgtEl>
                                        <p:attrNameLst>
                                          <p:attrName>style.visibility</p:attrName>
                                        </p:attrNameLst>
                                      </p:cBhvr>
                                      <p:to>
                                        <p:strVal val="visible"/>
                                      </p:to>
                                    </p:set>
                                    <p:animEffect transition="in" filter="dissolve">
                                      <p:cBhvr>
                                        <p:cTn id="11" dur="500"/>
                                        <p:tgtEl>
                                          <p:spTgt spid="65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2" grpId="0" animBg="1" autoUpdateAnimBg="0"/>
      <p:bldP spid="657413" grpId="0" animBg="1"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p:txBody>
          <a:bodyPr/>
          <a:lstStyle/>
          <a:p>
            <a:r>
              <a:rPr lang="en-US" altLang="en-US"/>
              <a:t>THREATS IN APPROVING AND PAYING VENDOR INVOICES</a:t>
            </a:r>
          </a:p>
        </p:txBody>
      </p:sp>
      <p:sp>
        <p:nvSpPr>
          <p:cNvPr id="658435" name="Rectangle 3"/>
          <p:cNvSpPr>
            <a:spLocks noGrp="1" noChangeArrowheads="1"/>
          </p:cNvSpPr>
          <p:nvPr>
            <p:ph type="body" idx="1"/>
          </p:nvPr>
        </p:nvSpPr>
        <p:spPr>
          <a:xfrm>
            <a:off x="457200" y="1600200"/>
            <a:ext cx="8229600" cy="4648200"/>
          </a:xfrm>
        </p:spPr>
        <p:txBody>
          <a:bodyPr/>
          <a:lstStyle/>
          <a:p>
            <a:r>
              <a:rPr lang="en-US" altLang="en-US" sz="2500" b="1"/>
              <a:t>THREAT NO. 15:  Misappropriating Cash, Checks, or EFTs</a:t>
            </a:r>
          </a:p>
          <a:p>
            <a:pPr lvl="1"/>
            <a:r>
              <a:rPr lang="en-US" altLang="en-US" sz="2300"/>
              <a:t>Why is this a problem?</a:t>
            </a:r>
          </a:p>
          <a:p>
            <a:pPr lvl="2"/>
            <a:r>
              <a:rPr lang="en-US" altLang="en-US"/>
              <a:t>Loss of assets</a:t>
            </a:r>
          </a:p>
          <a:p>
            <a:pPr lvl="2"/>
            <a:r>
              <a:rPr lang="en-US" altLang="en-US"/>
              <a:t>Potentially misleading financial statements if theft is large enough</a:t>
            </a:r>
          </a:p>
          <a:p>
            <a:pPr lvl="1"/>
            <a:r>
              <a:rPr lang="en-US" altLang="en-US"/>
              <a:t>Controls:</a:t>
            </a:r>
          </a:p>
          <a:p>
            <a:pPr lvl="2"/>
            <a:r>
              <a:rPr lang="en-US" altLang="en-US"/>
              <a:t>Restrict access to cash, blank checks, and check signing machines</a:t>
            </a:r>
          </a:p>
          <a:p>
            <a:pPr lvl="2"/>
            <a:r>
              <a:rPr lang="en-US" altLang="en-US"/>
              <a:t>Have checks numbered sequentially and periodically accounted for by the cashier</a:t>
            </a:r>
          </a:p>
          <a:p>
            <a:pPr lvl="2">
              <a:buFont typeface="Wingdings" panose="05000000000000000000" pitchFamily="2" charset="2"/>
              <a:buNone/>
            </a:pPr>
            <a:endParaRPr lang="en-US" altLang="en-US"/>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p:txBody>
          <a:bodyPr/>
          <a:lstStyle/>
          <a:p>
            <a:r>
              <a:rPr lang="en-US" altLang="en-US"/>
              <a:t>THREATS IN APPROVING AND PAYING VENDOR INVOICES</a:t>
            </a:r>
          </a:p>
        </p:txBody>
      </p:sp>
      <p:sp>
        <p:nvSpPr>
          <p:cNvPr id="659459" name="Rectangle 3"/>
          <p:cNvSpPr>
            <a:spLocks noGrp="1" noChangeArrowheads="1"/>
          </p:cNvSpPr>
          <p:nvPr>
            <p:ph type="body" idx="1"/>
          </p:nvPr>
        </p:nvSpPr>
        <p:spPr>
          <a:xfrm>
            <a:off x="457200" y="1600200"/>
            <a:ext cx="8229600" cy="4648200"/>
          </a:xfrm>
        </p:spPr>
        <p:txBody>
          <a:bodyPr/>
          <a:lstStyle/>
          <a:p>
            <a:pPr lvl="2"/>
            <a:r>
              <a:rPr lang="en-US" altLang="en-US"/>
              <a:t>To prevent schemes where an employees causes his employer to issue a fraudulent check:</a:t>
            </a:r>
          </a:p>
          <a:p>
            <a:pPr lvl="3"/>
            <a:r>
              <a:rPr lang="en-US" altLang="en-US"/>
              <a:t>Use proper segregation of duties:</a:t>
            </a:r>
          </a:p>
          <a:p>
            <a:pPr lvl="4"/>
            <a:r>
              <a:rPr lang="en-US" altLang="en-US"/>
              <a:t>Accounts payable authorizes payment</a:t>
            </a:r>
          </a:p>
          <a:p>
            <a:pPr lvl="4"/>
            <a:r>
              <a:rPr lang="en-US" altLang="en-US"/>
              <a:t>The treasurer or cashier signs and mails checks</a:t>
            </a:r>
          </a:p>
          <a:p>
            <a:pPr lvl="3"/>
            <a:r>
              <a:rPr lang="en-US" altLang="en-US"/>
              <a:t>Require two signatures for checks over a certain amount</a:t>
            </a:r>
          </a:p>
          <a:p>
            <a:pPr lvl="3"/>
            <a:r>
              <a:rPr lang="en-US" altLang="en-US"/>
              <a:t>Restrict access to the approved supplier list; have changes reviewed and approved</a:t>
            </a:r>
          </a:p>
          <a:p>
            <a:pPr lvl="3"/>
            <a:r>
              <a:rPr lang="en-US" altLang="en-US"/>
              <a:t>Cancel all documents in the voucher package when payment is made</a:t>
            </a:r>
          </a:p>
          <a:p>
            <a:pPr lvl="3"/>
            <a:r>
              <a:rPr lang="en-US" altLang="en-US"/>
              <a:t>Have an independent party (e.g., internal auditing) reconcile the bank statements</a:t>
            </a:r>
          </a:p>
          <a:p>
            <a:pPr lvl="2">
              <a:buFont typeface="Wingdings" panose="05000000000000000000" pitchFamily="2" charset="2"/>
              <a:buNone/>
            </a:pPr>
            <a:endParaRPr lang="en-US" altLang="en-US"/>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p:txBody>
          <a:bodyPr/>
          <a:lstStyle/>
          <a:p>
            <a:r>
              <a:rPr lang="en-US" altLang="en-US"/>
              <a:t>THREATS IN APPROVING AND PAYING VENDOR INVOICES</a:t>
            </a:r>
          </a:p>
        </p:txBody>
      </p:sp>
      <p:sp>
        <p:nvSpPr>
          <p:cNvPr id="660483" name="Rectangle 3"/>
          <p:cNvSpPr>
            <a:spLocks noGrp="1" noChangeArrowheads="1"/>
          </p:cNvSpPr>
          <p:nvPr>
            <p:ph type="body" idx="1"/>
          </p:nvPr>
        </p:nvSpPr>
        <p:spPr>
          <a:xfrm>
            <a:off x="457200" y="1600200"/>
            <a:ext cx="8229600" cy="4648200"/>
          </a:xfrm>
        </p:spPr>
        <p:txBody>
          <a:bodyPr/>
          <a:lstStyle/>
          <a:p>
            <a:pPr lvl="2">
              <a:lnSpc>
                <a:spcPct val="90000"/>
              </a:lnSpc>
            </a:pPr>
            <a:r>
              <a:rPr lang="en-US" altLang="en-US" sz="2500"/>
              <a:t>To prevent check alteration and forgery:</a:t>
            </a:r>
          </a:p>
          <a:p>
            <a:pPr lvl="3">
              <a:lnSpc>
                <a:spcPct val="90000"/>
              </a:lnSpc>
            </a:pPr>
            <a:r>
              <a:rPr lang="en-US" altLang="en-US" sz="2400"/>
              <a:t>Use check protection machines that imprint amounts</a:t>
            </a:r>
          </a:p>
          <a:p>
            <a:pPr lvl="3">
              <a:lnSpc>
                <a:spcPct val="90000"/>
              </a:lnSpc>
            </a:pPr>
            <a:r>
              <a:rPr lang="en-US" altLang="en-US" sz="2400"/>
              <a:t>Use inks that are difficult to alter</a:t>
            </a:r>
          </a:p>
          <a:p>
            <a:pPr lvl="3">
              <a:lnSpc>
                <a:spcPct val="90000"/>
              </a:lnSpc>
            </a:pPr>
            <a:r>
              <a:rPr lang="en-US" altLang="en-US" sz="2400"/>
              <a:t>Print checks on watermarked paper</a:t>
            </a:r>
          </a:p>
          <a:p>
            <a:pPr lvl="3">
              <a:lnSpc>
                <a:spcPct val="90000"/>
              </a:lnSpc>
            </a:pPr>
            <a:r>
              <a:rPr lang="en-US" altLang="en-US" sz="2400"/>
              <a:t>Set up a positive pay arrangement with the bank</a:t>
            </a:r>
          </a:p>
          <a:p>
            <a:pPr lvl="4">
              <a:lnSpc>
                <a:spcPct val="90000"/>
              </a:lnSpc>
            </a:pPr>
            <a:r>
              <a:rPr lang="en-US" altLang="en-US" sz="2400"/>
              <a:t>The company provides the bank with a list of checks it has written</a:t>
            </a:r>
          </a:p>
          <a:p>
            <a:pPr lvl="4">
              <a:lnSpc>
                <a:spcPct val="90000"/>
              </a:lnSpc>
            </a:pPr>
            <a:r>
              <a:rPr lang="en-US" altLang="en-US" sz="2400"/>
              <a:t>The bank will only honor checks that are on that list</a:t>
            </a:r>
          </a:p>
          <a:p>
            <a:pPr lvl="3">
              <a:lnSpc>
                <a:spcPct val="90000"/>
              </a:lnSpc>
            </a:pPr>
            <a:r>
              <a:rPr lang="en-US" altLang="en-US" sz="2400"/>
              <a:t>Do bank reconciliations promptly</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p:txBody>
          <a:bodyPr/>
          <a:lstStyle/>
          <a:p>
            <a:r>
              <a:rPr lang="en-US" altLang="en-US"/>
              <a:t>THREATS IN APPROVING AND PAYING VENDOR INVOICES</a:t>
            </a:r>
          </a:p>
        </p:txBody>
      </p:sp>
      <p:sp>
        <p:nvSpPr>
          <p:cNvPr id="661507" name="Rectangle 3"/>
          <p:cNvSpPr>
            <a:spLocks noGrp="1" noChangeArrowheads="1"/>
          </p:cNvSpPr>
          <p:nvPr>
            <p:ph type="body" idx="1"/>
          </p:nvPr>
        </p:nvSpPr>
        <p:spPr>
          <a:xfrm>
            <a:off x="457200" y="1600200"/>
            <a:ext cx="8229600" cy="4648200"/>
          </a:xfrm>
        </p:spPr>
        <p:txBody>
          <a:bodyPr/>
          <a:lstStyle/>
          <a:p>
            <a:pPr lvl="2">
              <a:lnSpc>
                <a:spcPct val="90000"/>
              </a:lnSpc>
            </a:pPr>
            <a:r>
              <a:rPr lang="en-US" altLang="en-US" sz="2500"/>
              <a:t>If a petty cash fund is needed:</a:t>
            </a:r>
          </a:p>
          <a:p>
            <a:pPr lvl="3">
              <a:lnSpc>
                <a:spcPct val="90000"/>
              </a:lnSpc>
            </a:pPr>
            <a:r>
              <a:rPr lang="en-US" altLang="en-US" sz="2400"/>
              <a:t>It should be handled by an employee who has no other cash-handling or accounting responsibilities</a:t>
            </a:r>
          </a:p>
          <a:p>
            <a:pPr lvl="3">
              <a:lnSpc>
                <a:spcPct val="90000"/>
              </a:lnSpc>
            </a:pPr>
            <a:r>
              <a:rPr lang="en-US" altLang="en-US" sz="2400"/>
              <a:t>It should be set up as an imprest fund (fixed amount that gets replenished on presentation of vouchers)</a:t>
            </a:r>
          </a:p>
          <a:p>
            <a:pPr lvl="3">
              <a:lnSpc>
                <a:spcPct val="90000"/>
              </a:lnSpc>
            </a:pPr>
            <a:r>
              <a:rPr lang="en-US" altLang="en-US" sz="2400"/>
              <a:t>Vouchers should be canceled when the fund is replenished</a:t>
            </a:r>
          </a:p>
          <a:p>
            <a:pPr lvl="3">
              <a:lnSpc>
                <a:spcPct val="90000"/>
              </a:lnSpc>
            </a:pPr>
            <a:r>
              <a:rPr lang="en-US" altLang="en-US" sz="2400"/>
              <a:t>Periodic surprise counts should be made and the custodian should be held responsible for shortages</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lstStyle/>
          <a:p>
            <a:r>
              <a:rPr lang="en-US" altLang="en-US"/>
              <a:t>THREATS IN APPROVING AND PAYING VENDOR INVOICES</a:t>
            </a:r>
          </a:p>
        </p:txBody>
      </p:sp>
      <p:sp>
        <p:nvSpPr>
          <p:cNvPr id="662531" name="Rectangle 3"/>
          <p:cNvSpPr>
            <a:spLocks noGrp="1" noChangeArrowheads="1"/>
          </p:cNvSpPr>
          <p:nvPr>
            <p:ph type="body" idx="1"/>
          </p:nvPr>
        </p:nvSpPr>
        <p:spPr>
          <a:xfrm>
            <a:off x="457200" y="1600200"/>
            <a:ext cx="8229600" cy="4648200"/>
          </a:xfrm>
        </p:spPr>
        <p:txBody>
          <a:bodyPr/>
          <a:lstStyle/>
          <a:p>
            <a:pPr lvl="2"/>
            <a:r>
              <a:rPr lang="en-US" altLang="en-US"/>
              <a:t>Electronic funds transfer requires additional control procedures, including:</a:t>
            </a:r>
          </a:p>
          <a:p>
            <a:pPr lvl="3"/>
            <a:r>
              <a:rPr lang="en-US" altLang="en-US"/>
              <a:t>Strict physical and logical access controls</a:t>
            </a:r>
          </a:p>
          <a:p>
            <a:pPr lvl="3"/>
            <a:r>
              <a:rPr lang="en-US" altLang="en-US"/>
              <a:t>Change password and user IDs regularly</a:t>
            </a:r>
          </a:p>
          <a:p>
            <a:pPr lvl="3"/>
            <a:r>
              <a:rPr lang="en-US" altLang="en-US"/>
              <a:t>Log user and location of originating terminal</a:t>
            </a:r>
          </a:p>
          <a:p>
            <a:pPr lvl="3"/>
            <a:r>
              <a:rPr lang="en-US" altLang="en-US"/>
              <a:t>Transactions should be encrypted</a:t>
            </a:r>
          </a:p>
          <a:p>
            <a:pPr lvl="3"/>
            <a:r>
              <a:rPr lang="en-US" altLang="en-US"/>
              <a:t>Transactions should be time stamped and numbered</a:t>
            </a:r>
          </a:p>
          <a:p>
            <a:pPr lvl="3"/>
            <a:r>
              <a:rPr lang="en-US" altLang="en-US"/>
              <a:t>A control group should monitor the transactions and the EFT controls</a:t>
            </a:r>
          </a:p>
          <a:p>
            <a:pPr lvl="3"/>
            <a:r>
              <a:rPr lang="en-US" altLang="en-US"/>
              <a:t>Embedded audit modules can be incorporated to electronically monitor the transactions and flag suspicious items</a:t>
            </a:r>
          </a:p>
        </p:txBody>
      </p:sp>
      <p:sp>
        <p:nvSpPr>
          <p:cNvPr id="662532"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6253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62532"/>
                                        </p:tgtEl>
                                        <p:attrNameLst>
                                          <p:attrName>style.visibility</p:attrName>
                                        </p:attrNameLst>
                                      </p:cBhvr>
                                      <p:to>
                                        <p:strVal val="visible"/>
                                      </p:to>
                                    </p:set>
                                    <p:animEffect transition="in" filter="dissolve">
                                      <p:cBhvr>
                                        <p:cTn id="7" dur="500"/>
                                        <p:tgtEl>
                                          <p:spTgt spid="66253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62533"/>
                                        </p:tgtEl>
                                        <p:attrNameLst>
                                          <p:attrName>style.visibility</p:attrName>
                                        </p:attrNameLst>
                                      </p:cBhvr>
                                      <p:to>
                                        <p:strVal val="visible"/>
                                      </p:to>
                                    </p:set>
                                    <p:animEffect transition="in" filter="dissolve">
                                      <p:cBhvr>
                                        <p:cTn id="11" dur="500"/>
                                        <p:tgtEl>
                                          <p:spTgt spid="66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32" grpId="0" animBg="1" autoUpdateAnimBg="0"/>
      <p:bldP spid="662533" grpId="0" animBg="1"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p:txBody>
          <a:bodyPr/>
          <a:lstStyle/>
          <a:p>
            <a:r>
              <a:rPr lang="en-US" altLang="en-US"/>
              <a:t>GENERAL CONTROL ISSUES</a:t>
            </a:r>
          </a:p>
        </p:txBody>
      </p:sp>
      <p:sp>
        <p:nvSpPr>
          <p:cNvPr id="663555" name="Rectangle 3"/>
          <p:cNvSpPr>
            <a:spLocks noGrp="1" noChangeArrowheads="1"/>
          </p:cNvSpPr>
          <p:nvPr>
            <p:ph type="body" idx="1"/>
          </p:nvPr>
        </p:nvSpPr>
        <p:spPr>
          <a:xfrm>
            <a:off x="457200" y="1600200"/>
            <a:ext cx="8229600" cy="4724400"/>
          </a:xfrm>
        </p:spPr>
        <p:txBody>
          <a:bodyPr/>
          <a:lstStyle/>
          <a:p>
            <a:r>
              <a:rPr lang="en-US" altLang="en-US" sz="2500"/>
              <a:t>Two general objectives pertain to activities in every cycle:</a:t>
            </a:r>
          </a:p>
          <a:p>
            <a:pPr lvl="1"/>
            <a:r>
              <a:rPr lang="en-US" altLang="en-US" sz="2300"/>
              <a:t>Accurate data should be available when needed</a:t>
            </a:r>
          </a:p>
          <a:p>
            <a:pPr lvl="1"/>
            <a:r>
              <a:rPr lang="en-US" altLang="en-US" sz="2300"/>
              <a:t>Activities should be performed efficiently and effectively</a:t>
            </a:r>
          </a:p>
          <a:p>
            <a:r>
              <a:rPr lang="en-US" altLang="en-US" sz="2500"/>
              <a:t>The related general threats are:</a:t>
            </a:r>
          </a:p>
          <a:p>
            <a:pPr lvl="1"/>
            <a:r>
              <a:rPr lang="en-US" altLang="en-US" sz="2300">
                <a:hlinkClick r:id="rId2" action="ppaction://hlinksldjump"/>
              </a:rPr>
              <a:t>THREAT 16:  Loss, Alteration, or Unauthorized Disclosure of Data</a:t>
            </a:r>
            <a:endParaRPr lang="en-US" altLang="en-US" sz="2300"/>
          </a:p>
          <a:p>
            <a:pPr lvl="1"/>
            <a:r>
              <a:rPr lang="en-US" altLang="en-US" sz="2300">
                <a:hlinkClick r:id="rId3" action="ppaction://hlinksldjump"/>
              </a:rPr>
              <a:t>THREAT 17:  Poor performance</a:t>
            </a:r>
            <a:endParaRPr lang="en-US" altLang="en-US" sz="230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7346" name="Rectangle 2"/>
          <p:cNvSpPr>
            <a:spLocks noGrp="1" noChangeArrowheads="1"/>
          </p:cNvSpPr>
          <p:nvPr>
            <p:ph type="title"/>
          </p:nvPr>
        </p:nvSpPr>
        <p:spPr/>
        <p:txBody>
          <a:bodyPr/>
          <a:lstStyle/>
          <a:p>
            <a:r>
              <a:rPr lang="en-US" altLang="en-US"/>
              <a:t>GENERAL CONTROL ISSUES</a:t>
            </a:r>
          </a:p>
        </p:txBody>
      </p:sp>
      <p:sp>
        <p:nvSpPr>
          <p:cNvPr id="697347" name="Rectangle 3"/>
          <p:cNvSpPr>
            <a:spLocks noGrp="1" noChangeArrowheads="1"/>
          </p:cNvSpPr>
          <p:nvPr>
            <p:ph type="body" idx="1"/>
          </p:nvPr>
        </p:nvSpPr>
        <p:spPr>
          <a:xfrm>
            <a:off x="457200" y="1600200"/>
            <a:ext cx="8229600" cy="4724400"/>
          </a:xfrm>
        </p:spPr>
        <p:txBody>
          <a:bodyPr/>
          <a:lstStyle/>
          <a:p>
            <a:r>
              <a:rPr lang="en-US" altLang="en-US" sz="2500" b="1"/>
              <a:t>THREAT NO. 16—LOSS, ALTERATION, OR UNAUTHORIZED DISCLOSURE OF DATA</a:t>
            </a:r>
          </a:p>
          <a:p>
            <a:pPr lvl="1"/>
            <a:r>
              <a:rPr lang="en-US" altLang="en-US" sz="2300"/>
              <a:t>Why is this a problem?</a:t>
            </a:r>
          </a:p>
          <a:p>
            <a:pPr lvl="2"/>
            <a:r>
              <a:rPr lang="en-US" altLang="en-US"/>
              <a:t>Loss or alteration of data could cause:</a:t>
            </a:r>
          </a:p>
          <a:p>
            <a:pPr lvl="3"/>
            <a:r>
              <a:rPr lang="en-US" altLang="en-US"/>
              <a:t>Errors in external or internal reporting.</a:t>
            </a:r>
          </a:p>
          <a:p>
            <a:pPr lvl="3"/>
            <a:r>
              <a:rPr lang="en-US" altLang="en-US"/>
              <a:t>Inaccurate payment of vendors</a:t>
            </a:r>
          </a:p>
          <a:p>
            <a:pPr lvl="2"/>
            <a:r>
              <a:rPr lang="en-US" altLang="en-US"/>
              <a:t>Unauthorized disclosure of confidential vendor information can cause:</a:t>
            </a:r>
          </a:p>
          <a:p>
            <a:pPr lvl="3"/>
            <a:r>
              <a:rPr lang="en-US" altLang="en-US"/>
              <a:t>Legal sanctions and fines</a:t>
            </a:r>
          </a:p>
          <a:p>
            <a:pPr lvl="3"/>
            <a:r>
              <a:rPr lang="en-US" altLang="en-US"/>
              <a:t>Vendor bidding irregularities</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r>
              <a:rPr lang="en-US" altLang="en-US"/>
              <a:t>GENERAL CONTROL ISSUES</a:t>
            </a:r>
          </a:p>
        </p:txBody>
      </p:sp>
      <p:sp>
        <p:nvSpPr>
          <p:cNvPr id="665603" name="Rectangle 3"/>
          <p:cNvSpPr>
            <a:spLocks noGrp="1" noChangeArrowheads="1"/>
          </p:cNvSpPr>
          <p:nvPr>
            <p:ph type="body" idx="1"/>
          </p:nvPr>
        </p:nvSpPr>
        <p:spPr>
          <a:xfrm>
            <a:off x="457200" y="1600200"/>
            <a:ext cx="8229600" cy="4724400"/>
          </a:xfrm>
        </p:spPr>
        <p:txBody>
          <a:bodyPr/>
          <a:lstStyle/>
          <a:p>
            <a:pPr lvl="1">
              <a:lnSpc>
                <a:spcPct val="90000"/>
              </a:lnSpc>
            </a:pPr>
            <a:r>
              <a:rPr lang="en-US" altLang="en-US" sz="2100"/>
              <a:t>Controls:</a:t>
            </a:r>
          </a:p>
          <a:p>
            <a:pPr lvl="2">
              <a:lnSpc>
                <a:spcPct val="90000"/>
              </a:lnSpc>
            </a:pPr>
            <a:r>
              <a:rPr lang="en-US" altLang="en-US" sz="2100"/>
              <a:t>The purchases file, cash disbursements file, accounts payable master file, and most recent transaction file should be backed up regularly.</a:t>
            </a:r>
          </a:p>
          <a:p>
            <a:pPr lvl="3">
              <a:lnSpc>
                <a:spcPct val="90000"/>
              </a:lnSpc>
            </a:pPr>
            <a:r>
              <a:rPr lang="en-US" altLang="en-US" sz="1800"/>
              <a:t>At least one backup on site and one offsite.</a:t>
            </a:r>
          </a:p>
          <a:p>
            <a:pPr lvl="2">
              <a:lnSpc>
                <a:spcPct val="90000"/>
              </a:lnSpc>
            </a:pPr>
            <a:r>
              <a:rPr lang="en-US" altLang="en-US" sz="2100"/>
              <a:t>All disks and tapes should have external and internal file labels to reduce chance of accidentally erasing important data.</a:t>
            </a:r>
          </a:p>
          <a:p>
            <a:pPr lvl="2">
              <a:lnSpc>
                <a:spcPct val="90000"/>
              </a:lnSpc>
            </a:pPr>
            <a:r>
              <a:rPr lang="en-US" altLang="en-US" sz="2100"/>
              <a:t>Access controls should be utilized:</a:t>
            </a:r>
          </a:p>
          <a:p>
            <a:pPr lvl="3">
              <a:lnSpc>
                <a:spcPct val="90000"/>
              </a:lnSpc>
            </a:pPr>
            <a:r>
              <a:rPr lang="en-US" altLang="en-US" sz="1800"/>
              <a:t>User IDs and passwords</a:t>
            </a:r>
          </a:p>
          <a:p>
            <a:pPr lvl="3">
              <a:lnSpc>
                <a:spcPct val="90000"/>
              </a:lnSpc>
            </a:pPr>
            <a:r>
              <a:rPr lang="en-US" altLang="en-US" sz="1800"/>
              <a:t>Compatibility matrices</a:t>
            </a:r>
          </a:p>
          <a:p>
            <a:pPr lvl="3">
              <a:lnSpc>
                <a:spcPct val="90000"/>
              </a:lnSpc>
            </a:pPr>
            <a:r>
              <a:rPr lang="en-US" altLang="en-US" sz="1800"/>
              <a:t>Controls for individual terminals (e.g., so the sales order department can’t create a receiving report)</a:t>
            </a:r>
          </a:p>
          <a:p>
            <a:pPr lvl="3">
              <a:lnSpc>
                <a:spcPct val="90000"/>
              </a:lnSpc>
            </a:pPr>
            <a:r>
              <a:rPr lang="en-US" altLang="en-US" sz="1800"/>
              <a:t>Logs of all activities, particularly those requiring specific authorizations</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p:txBody>
          <a:bodyPr/>
          <a:lstStyle/>
          <a:p>
            <a:r>
              <a:rPr lang="en-US" altLang="en-US"/>
              <a:t>GENERAL CONTROL ISSUES</a:t>
            </a:r>
          </a:p>
        </p:txBody>
      </p:sp>
      <p:sp>
        <p:nvSpPr>
          <p:cNvPr id="666627" name="Rectangle 3"/>
          <p:cNvSpPr>
            <a:spLocks noGrp="1" noChangeArrowheads="1"/>
          </p:cNvSpPr>
          <p:nvPr>
            <p:ph type="body" idx="1"/>
          </p:nvPr>
        </p:nvSpPr>
        <p:spPr>
          <a:xfrm>
            <a:off x="457200" y="1600200"/>
            <a:ext cx="8229600" cy="4724400"/>
          </a:xfrm>
        </p:spPr>
        <p:txBody>
          <a:bodyPr/>
          <a:lstStyle/>
          <a:p>
            <a:pPr lvl="2"/>
            <a:r>
              <a:rPr lang="en-US" altLang="en-US"/>
              <a:t>Default settings on ERP systems usually allow users far too much access to data, so these systems must be modified to enforce proper segregation of duties.</a:t>
            </a:r>
          </a:p>
          <a:p>
            <a:pPr lvl="2"/>
            <a:r>
              <a:rPr lang="en-US" altLang="en-US"/>
              <a:t>Sensitive data should be encrypted in storage and in transmission.</a:t>
            </a:r>
          </a:p>
          <a:p>
            <a:pPr lvl="2"/>
            <a:r>
              <a:rPr lang="en-US" altLang="en-US"/>
              <a:t>Parity checks, acknowledgment messages, and control totals should be used to ensure transmission accuracy.</a:t>
            </a:r>
          </a:p>
          <a:p>
            <a:pPr lvl="2"/>
            <a:endParaRPr lang="en-US" altLang="en-US"/>
          </a:p>
        </p:txBody>
      </p:sp>
      <p:sp>
        <p:nvSpPr>
          <p:cNvPr id="666628"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
        <p:nvSpPr>
          <p:cNvPr id="666629"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66628"/>
                                        </p:tgtEl>
                                        <p:attrNameLst>
                                          <p:attrName>style.visibility</p:attrName>
                                        </p:attrNameLst>
                                      </p:cBhvr>
                                      <p:to>
                                        <p:strVal val="visible"/>
                                      </p:to>
                                    </p:set>
                                    <p:animEffect transition="in" filter="dissolve">
                                      <p:cBhvr>
                                        <p:cTn id="7" dur="500"/>
                                        <p:tgtEl>
                                          <p:spTgt spid="66662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66629"/>
                                        </p:tgtEl>
                                        <p:attrNameLst>
                                          <p:attrName>style.visibility</p:attrName>
                                        </p:attrNameLst>
                                      </p:cBhvr>
                                      <p:to>
                                        <p:strVal val="visible"/>
                                      </p:to>
                                    </p:set>
                                    <p:animEffect transition="in" filter="dissolve">
                                      <p:cBhvr>
                                        <p:cTn id="11" dur="500"/>
                                        <p:tgtEl>
                                          <p:spTgt spid="66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8" grpId="0" animBg="1" autoUpdateAnimBg="0"/>
      <p:bldP spid="666629" grpId="0" animBg="1"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r>
              <a:rPr lang="en-US" altLang="en-US"/>
              <a:t>GENERAL CONTROL ISSUES</a:t>
            </a:r>
          </a:p>
        </p:txBody>
      </p:sp>
      <p:sp>
        <p:nvSpPr>
          <p:cNvPr id="667651" name="Rectangle 3"/>
          <p:cNvSpPr>
            <a:spLocks noGrp="1" noChangeArrowheads="1"/>
          </p:cNvSpPr>
          <p:nvPr>
            <p:ph type="body" idx="1"/>
          </p:nvPr>
        </p:nvSpPr>
        <p:spPr>
          <a:xfrm>
            <a:off x="457200" y="1600200"/>
            <a:ext cx="8229600" cy="4724400"/>
          </a:xfrm>
        </p:spPr>
        <p:txBody>
          <a:bodyPr/>
          <a:lstStyle/>
          <a:p>
            <a:r>
              <a:rPr lang="en-US" altLang="en-US" sz="2500" b="1"/>
              <a:t>THREAT NO. 17—POOR PERFORMANCE</a:t>
            </a:r>
          </a:p>
          <a:p>
            <a:pPr lvl="1"/>
            <a:r>
              <a:rPr lang="en-US" altLang="en-US" sz="2300"/>
              <a:t>Why is this a problem?</a:t>
            </a:r>
          </a:p>
          <a:p>
            <a:pPr lvl="2"/>
            <a:r>
              <a:rPr lang="en-US" altLang="en-US"/>
              <a:t>May damage vendor relations</a:t>
            </a:r>
          </a:p>
          <a:p>
            <a:pPr lvl="2"/>
            <a:r>
              <a:rPr lang="en-US" altLang="en-US"/>
              <a:t>Reduces profitability</a:t>
            </a:r>
          </a:p>
          <a:p>
            <a:pPr lvl="1"/>
            <a:r>
              <a:rPr lang="en-US" altLang="en-US" sz="2300"/>
              <a:t>Controls:</a:t>
            </a:r>
          </a:p>
          <a:p>
            <a:pPr lvl="2"/>
            <a:r>
              <a:rPr lang="en-US" altLang="en-US"/>
              <a:t>Prepare and review performance reports</a:t>
            </a:r>
          </a:p>
        </p:txBody>
      </p:sp>
      <p:sp>
        <p:nvSpPr>
          <p:cNvPr id="66765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Go To</a:t>
            </a:r>
          </a:p>
          <a:p>
            <a:pPr algn="ctr"/>
            <a:r>
              <a:rPr lang="en-US" altLang="en-US">
                <a:solidFill>
                  <a:schemeClr val="bg1"/>
                </a:solidFill>
              </a:rPr>
              <a:t>Next Threat</a:t>
            </a:r>
          </a:p>
        </p:txBody>
      </p:sp>
      <p:sp>
        <p:nvSpPr>
          <p:cNvPr id="667654" name="Rectangle 6">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a:solidFill>
                  <a:schemeClr val="bg1"/>
                </a:solidFill>
              </a:rPr>
              <a:t>Return to</a:t>
            </a:r>
          </a:p>
          <a:p>
            <a:pPr algn="ctr"/>
            <a:r>
              <a:rPr lang="en-US" altLang="en-US">
                <a:solidFill>
                  <a:schemeClr val="bg1"/>
                </a:solidFill>
              </a:rPr>
              <a:t>Threat Menu</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67654"/>
                                        </p:tgtEl>
                                        <p:attrNameLst>
                                          <p:attrName>style.visibility</p:attrName>
                                        </p:attrNameLst>
                                      </p:cBhvr>
                                      <p:to>
                                        <p:strVal val="visible"/>
                                      </p:to>
                                    </p:set>
                                    <p:animEffect transition="in" filter="dissolve">
                                      <p:cBhvr>
                                        <p:cTn id="7" dur="500"/>
                                        <p:tgtEl>
                                          <p:spTgt spid="66765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67653"/>
                                        </p:tgtEl>
                                        <p:attrNameLst>
                                          <p:attrName>style.visibility</p:attrName>
                                        </p:attrNameLst>
                                      </p:cBhvr>
                                      <p:to>
                                        <p:strVal val="visible"/>
                                      </p:to>
                                    </p:set>
                                    <p:animEffect transition="in" filter="dissolve">
                                      <p:cBhvr>
                                        <p:cTn id="11" dur="500"/>
                                        <p:tgtEl>
                                          <p:spTgt spid="66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3" grpId="0" animBg="1" autoUpdateAnimBg="0"/>
      <p:bldP spid="667654" grpId="0" animBg="1"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p:txBody>
          <a:bodyPr/>
          <a:lstStyle/>
          <a:p>
            <a:r>
              <a:rPr lang="en-US" altLang="en-US"/>
              <a:t>EXPENDITURE CYCLE INFORMATION NEEDS</a:t>
            </a:r>
          </a:p>
        </p:txBody>
      </p:sp>
      <p:sp>
        <p:nvSpPr>
          <p:cNvPr id="668675" name="Rectangle 3"/>
          <p:cNvSpPr>
            <a:spLocks noGrp="1" noChangeArrowheads="1"/>
          </p:cNvSpPr>
          <p:nvPr>
            <p:ph type="body" idx="1"/>
          </p:nvPr>
        </p:nvSpPr>
        <p:spPr>
          <a:xfrm>
            <a:off x="457200" y="1600200"/>
            <a:ext cx="8229600" cy="4724400"/>
          </a:xfrm>
        </p:spPr>
        <p:txBody>
          <a:bodyPr/>
          <a:lstStyle/>
          <a:p>
            <a:r>
              <a:rPr lang="en-US" altLang="en-US" sz="2400"/>
              <a:t>Information is needed for the following operational tasks in the expenditure cycle, including:</a:t>
            </a:r>
          </a:p>
          <a:p>
            <a:pPr lvl="1"/>
            <a:r>
              <a:rPr lang="en-US" altLang="en-US" sz="2300"/>
              <a:t>Deciding when and how much inventory to order</a:t>
            </a:r>
          </a:p>
          <a:p>
            <a:pPr lvl="1"/>
            <a:r>
              <a:rPr lang="en-US" altLang="en-US" sz="2300"/>
              <a:t>Deciding on appropriate suppliers</a:t>
            </a:r>
          </a:p>
          <a:p>
            <a:pPr lvl="1"/>
            <a:r>
              <a:rPr lang="en-US" altLang="en-US" sz="2300"/>
              <a:t>Determining if vendor invoices are accurate</a:t>
            </a:r>
          </a:p>
          <a:p>
            <a:pPr lvl="1"/>
            <a:r>
              <a:rPr lang="en-US" altLang="en-US" sz="2300"/>
              <a:t>Deciding whether to take purchase discounts</a:t>
            </a:r>
          </a:p>
          <a:p>
            <a:pPr lvl="1"/>
            <a:r>
              <a:rPr lang="en-US" altLang="en-US" sz="2300"/>
              <a:t>Determining whether adequate cash is available to meet current obligations</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p:txBody>
          <a:bodyPr/>
          <a:lstStyle/>
          <a:p>
            <a:r>
              <a:rPr lang="en-US" altLang="en-US"/>
              <a:t>EXPENDITURE CYCLE INFORMATION NEEDS</a:t>
            </a:r>
          </a:p>
        </p:txBody>
      </p:sp>
      <p:sp>
        <p:nvSpPr>
          <p:cNvPr id="669699" name="Rectangle 3"/>
          <p:cNvSpPr>
            <a:spLocks noGrp="1" noChangeArrowheads="1"/>
          </p:cNvSpPr>
          <p:nvPr>
            <p:ph type="body" idx="1"/>
          </p:nvPr>
        </p:nvSpPr>
        <p:spPr>
          <a:xfrm>
            <a:off x="457200" y="1600200"/>
            <a:ext cx="8229600" cy="4724400"/>
          </a:xfrm>
        </p:spPr>
        <p:txBody>
          <a:bodyPr/>
          <a:lstStyle/>
          <a:p>
            <a:r>
              <a:rPr lang="en-US" altLang="en-US" sz="2400"/>
              <a:t>Information is also needed for the following strategic decisions:</a:t>
            </a:r>
          </a:p>
          <a:p>
            <a:pPr lvl="1"/>
            <a:r>
              <a:rPr lang="en-US" altLang="en-US" sz="2300"/>
              <a:t>Setting prices for products/services</a:t>
            </a:r>
          </a:p>
          <a:p>
            <a:pPr lvl="1"/>
            <a:r>
              <a:rPr lang="en-US" altLang="en-US" sz="2300"/>
              <a:t>Establishing policies on returns and warranties</a:t>
            </a:r>
          </a:p>
          <a:p>
            <a:pPr lvl="1"/>
            <a:r>
              <a:rPr lang="en-US" altLang="en-US" sz="2300"/>
              <a:t>Deciding on credit terms</a:t>
            </a:r>
          </a:p>
          <a:p>
            <a:pPr lvl="1"/>
            <a:r>
              <a:rPr lang="en-US" altLang="en-US" sz="2300"/>
              <a:t>Determining short-term borrowing needs</a:t>
            </a:r>
          </a:p>
          <a:p>
            <a:pPr lvl="1"/>
            <a:r>
              <a:rPr lang="en-US" altLang="en-US" sz="2300"/>
              <a:t>Planning new marketing campaigns</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p:txBody>
          <a:bodyPr/>
          <a:lstStyle/>
          <a:p>
            <a:r>
              <a:rPr lang="en-US" altLang="en-US"/>
              <a:t>EXPENDITURE CYCLE INFORMATION NEEDS</a:t>
            </a:r>
          </a:p>
        </p:txBody>
      </p:sp>
      <p:sp>
        <p:nvSpPr>
          <p:cNvPr id="670723"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400"/>
              <a:t>The AIS needs to provide information to evaluate the following:</a:t>
            </a:r>
          </a:p>
          <a:p>
            <a:pPr lvl="1">
              <a:lnSpc>
                <a:spcPct val="90000"/>
              </a:lnSpc>
            </a:pPr>
            <a:r>
              <a:rPr lang="en-US" altLang="en-US" sz="2300"/>
              <a:t>Purchasing efficiency and effectiveness</a:t>
            </a:r>
          </a:p>
          <a:p>
            <a:pPr lvl="1">
              <a:lnSpc>
                <a:spcPct val="90000"/>
              </a:lnSpc>
            </a:pPr>
            <a:r>
              <a:rPr lang="en-US" altLang="en-US" sz="2300"/>
              <a:t>Supplier performance</a:t>
            </a:r>
          </a:p>
          <a:p>
            <a:pPr lvl="1">
              <a:lnSpc>
                <a:spcPct val="90000"/>
              </a:lnSpc>
            </a:pPr>
            <a:r>
              <a:rPr lang="en-US" altLang="en-US" sz="2300"/>
              <a:t>Time taken to move goods from receiving to production</a:t>
            </a:r>
          </a:p>
          <a:p>
            <a:pPr lvl="1">
              <a:lnSpc>
                <a:spcPct val="90000"/>
              </a:lnSpc>
            </a:pPr>
            <a:r>
              <a:rPr lang="en-US" altLang="en-US" sz="2300"/>
              <a:t>Percent of purchase discounts taken</a:t>
            </a:r>
          </a:p>
          <a:p>
            <a:pPr>
              <a:lnSpc>
                <a:spcPct val="90000"/>
              </a:lnSpc>
            </a:pPr>
            <a:r>
              <a:rPr lang="en-US" altLang="en-US" sz="2400"/>
              <a:t>Both financial and operating information are needed to manage and evaluate these activities</a:t>
            </a:r>
          </a:p>
          <a:p>
            <a:pPr>
              <a:lnSpc>
                <a:spcPct val="90000"/>
              </a:lnSpc>
            </a:pPr>
            <a:r>
              <a:rPr lang="en-US" altLang="en-US" sz="2400"/>
              <a:t>Both external and internal information are needed</a:t>
            </a:r>
            <a:endParaRPr lang="en-US" altLang="en-US" sz="25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p:txBody>
          <a:bodyPr/>
          <a:lstStyle/>
          <a:p>
            <a:r>
              <a:rPr lang="en-US" altLang="en-US"/>
              <a:t>EXPENDITURE CYCLE INFORMATION NEEDS</a:t>
            </a:r>
          </a:p>
        </p:txBody>
      </p:sp>
      <p:sp>
        <p:nvSpPr>
          <p:cNvPr id="671747" name="Rectangle 3"/>
          <p:cNvSpPr>
            <a:spLocks noGrp="1" noChangeArrowheads="1"/>
          </p:cNvSpPr>
          <p:nvPr>
            <p:ph type="body" idx="1"/>
          </p:nvPr>
        </p:nvSpPr>
        <p:spPr>
          <a:xfrm>
            <a:off x="457200" y="1600200"/>
            <a:ext cx="8229600" cy="4724400"/>
          </a:xfrm>
        </p:spPr>
        <p:txBody>
          <a:bodyPr/>
          <a:lstStyle/>
          <a:p>
            <a:r>
              <a:rPr lang="en-US" altLang="en-US" sz="2400"/>
              <a:t>When the AIS integrates information from the various cycles, sources, and types, the reports that can be generated are unlimited.  They include reports on:</a:t>
            </a:r>
          </a:p>
          <a:p>
            <a:pPr lvl="1"/>
            <a:r>
              <a:rPr lang="en-US" altLang="en-US" sz="2300"/>
              <a:t>Supplier performance</a:t>
            </a:r>
          </a:p>
          <a:p>
            <a:pPr lvl="1"/>
            <a:r>
              <a:rPr lang="en-US" altLang="en-US" sz="2300"/>
              <a:t>Outstanding invoices</a:t>
            </a:r>
          </a:p>
          <a:p>
            <a:pPr lvl="1"/>
            <a:r>
              <a:rPr lang="en-US" altLang="en-US" sz="2300"/>
              <a:t>Performance of expenditure cycle employees</a:t>
            </a:r>
          </a:p>
          <a:p>
            <a:pPr lvl="1"/>
            <a:r>
              <a:rPr lang="en-US" altLang="en-US" sz="2300"/>
              <a:t>Number of POs processed by purchasing agent</a:t>
            </a:r>
          </a:p>
          <a:p>
            <a:pPr lvl="1"/>
            <a:r>
              <a:rPr lang="en-US" altLang="en-US" sz="2300"/>
              <a:t>Number of invoices processed by A/P clerk</a:t>
            </a:r>
          </a:p>
          <a:p>
            <a:pPr lvl="1"/>
            <a:r>
              <a:rPr lang="en-US" altLang="en-US" sz="2300"/>
              <a:t>Number of deliveries handled by receiving clerk</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lstStyle/>
          <a:p>
            <a:r>
              <a:rPr lang="en-US" altLang="en-US"/>
              <a:t>EXPENDITURE CYCLE INFORMATION NEEDS</a:t>
            </a:r>
          </a:p>
        </p:txBody>
      </p:sp>
      <p:sp>
        <p:nvSpPr>
          <p:cNvPr id="672771" name="Rectangle 3"/>
          <p:cNvSpPr>
            <a:spLocks noGrp="1" noChangeArrowheads="1"/>
          </p:cNvSpPr>
          <p:nvPr>
            <p:ph type="body" idx="1"/>
          </p:nvPr>
        </p:nvSpPr>
        <p:spPr>
          <a:xfrm>
            <a:off x="457200" y="1600200"/>
            <a:ext cx="8229600" cy="4724400"/>
          </a:xfrm>
        </p:spPr>
        <p:txBody>
          <a:bodyPr/>
          <a:lstStyle/>
          <a:p>
            <a:pPr lvl="1"/>
            <a:r>
              <a:rPr lang="en-US" altLang="en-US" sz="2300"/>
              <a:t>Number of inventory moves by warehouse worker</a:t>
            </a:r>
          </a:p>
          <a:p>
            <a:pPr lvl="1"/>
            <a:r>
              <a:rPr lang="en-US" altLang="en-US" sz="2300"/>
              <a:t>Inventory turnover</a:t>
            </a:r>
          </a:p>
          <a:p>
            <a:pPr lvl="1"/>
            <a:r>
              <a:rPr lang="en-US" altLang="en-US" sz="2300"/>
              <a:t>Classification of inventory based on contribution to profitability</a:t>
            </a:r>
          </a:p>
          <a:p>
            <a:r>
              <a:rPr lang="en-US" altLang="en-US" sz="2500"/>
              <a:t>Accountants should continually refine and improve these performance reports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5250</TotalTime>
  <Words>6715</Words>
  <PresentationFormat>On-screen Show (4:3)</PresentationFormat>
  <Paragraphs>824</Paragraphs>
  <Slides>112</Slides>
  <Notes>0</Notes>
  <HiddenSlides>71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112</vt:i4>
      </vt:variant>
    </vt:vector>
  </HeadingPairs>
  <TitlesOfParts>
    <vt:vector size="116" baseType="lpstr">
      <vt:lpstr>Arial</vt:lpstr>
      <vt:lpstr>Times New Roman</vt:lpstr>
      <vt:lpstr>Wingdings</vt:lpstr>
      <vt:lpstr>Layers</vt:lpstr>
      <vt:lpstr>PowerPoint Presentation</vt:lpstr>
      <vt:lpstr>INTRODUCTION</vt:lpstr>
      <vt:lpstr>INTRODUCTION</vt:lpstr>
      <vt:lpstr>INTRODUCTION</vt:lpstr>
      <vt:lpstr>INTRODUCTION</vt:lpstr>
      <vt:lpstr>EXPENDITURE CYCLE BUSINESS ACTIVITIES</vt:lpstr>
      <vt:lpstr>EXPENDITURE CYCLE BUSINESS ACTIVITIES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ORDERING GOODS, SUPPLIES, AND SERVICES</vt:lpstr>
      <vt:lpstr>EXPENDITURE CYCLE BUSINESS ACTIVITIES</vt:lpstr>
      <vt:lpstr>RECEIVING AND STORING GOODS</vt:lpstr>
      <vt:lpstr>RECEIVING AND STORING GOODS</vt:lpstr>
      <vt:lpstr>RECEIVING AND STORING GOODS</vt:lpstr>
      <vt:lpstr>RECEIVING AND STORING GOODS</vt:lpstr>
      <vt:lpstr>RECEIVING AND STORING GOODS</vt:lpstr>
      <vt:lpstr>RECEIVING AND STORING GOODS</vt:lpstr>
      <vt:lpstr>RECEIVING AND STORING GOODS</vt:lpstr>
      <vt:lpstr>RECEIVING AND STORING GOODS</vt:lpstr>
      <vt:lpstr>RECEIVING AND STORING GOODS</vt:lpstr>
      <vt:lpstr>EXPENDITURE CYCLE BUSINESS ACTIVITIES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PAYING FOR GOODS AND SERVICES</vt:lpstr>
      <vt:lpstr>CONTROL:  OBJECTIVES, THREATS, AND PROCEDURES</vt:lpstr>
      <vt:lpstr>CONTROL:  OBJECTIVES, THREATS, AND PROCEDURES</vt:lpstr>
      <vt:lpstr>CONTROL:  OBJECTIVES, THREATS, AND PROCEDURES</vt:lpstr>
      <vt:lpstr>CONTROL:  OBJECTIVES, THREATS, AND PROCEDURES</vt:lpstr>
      <vt:lpstr>CRIME TIME</vt:lpstr>
      <vt:lpstr>CRIME TIME</vt:lpstr>
      <vt:lpstr>CRIME TIME</vt:lpstr>
      <vt:lpstr>CRIME TIME</vt:lpstr>
      <vt:lpstr>CRIME TIME</vt:lpstr>
      <vt:lpstr>CRIME TIME</vt:lpstr>
      <vt:lpstr>CRIME TIME</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ORDERING GOODS</vt:lpstr>
      <vt:lpstr>THREATS IN RECEIVING AND STORING GOODS</vt:lpstr>
      <vt:lpstr>THREATS IN RECEIVING AND STORING GOODS</vt:lpstr>
      <vt:lpstr>THREATS IN RECEIVING AND STORING GOODS</vt:lpstr>
      <vt:lpstr>THREATS IN RECEIVING AND STORING GOODS</vt:lpstr>
      <vt:lpstr>THREATS IN RECEIVING AND STORING GOODS</vt:lpstr>
      <vt:lpstr>THREATS IN RECEIVING AND STORING GOODS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THREATS IN APPROVING AND PAYING VENDOR INVOICES</vt:lpstr>
      <vt:lpstr>GENERAL CONTROL ISSUES</vt:lpstr>
      <vt:lpstr>GENERAL CONTROL ISSUES</vt:lpstr>
      <vt:lpstr>GENERAL CONTROL ISSUES</vt:lpstr>
      <vt:lpstr>GENERAL CONTROL ISSUES</vt:lpstr>
      <vt:lpstr>GENERAL CONTROL ISSUES</vt:lpstr>
      <vt:lpstr>EXPENDITURE CYCLE INFORMATION NEEDS</vt:lpstr>
      <vt:lpstr>EXPENDITURE CYCLE INFORMATION NEEDS</vt:lpstr>
      <vt:lpstr>EXPENDITURE CYCLE INFORMATION NEEDS</vt:lpstr>
      <vt:lpstr>EXPENDITURE CYCLE INFORMATION NEEDS</vt:lpstr>
      <vt:lpstr>EXPENDITURE CYCLE INFORMATION NEEDS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2004-06-02T02:05:04Z</dcterms:created>
  <dcterms:modified xsi:type="dcterms:W3CDTF">2014-10-14T15:42:03Z</dcterms:modified>
</cp:coreProperties>
</file>